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50" r:id="rId1"/>
  </p:sldMasterIdLst>
  <p:notesMasterIdLst>
    <p:notesMasterId r:id="rId29"/>
  </p:notesMasterIdLst>
  <p:handoutMasterIdLst>
    <p:handoutMasterId r:id="rId30"/>
  </p:handoutMasterIdLst>
  <p:sldIdLst>
    <p:sldId id="930" r:id="rId2"/>
    <p:sldId id="947" r:id="rId3"/>
    <p:sldId id="948" r:id="rId4"/>
    <p:sldId id="951" r:id="rId5"/>
    <p:sldId id="952" r:id="rId6"/>
    <p:sldId id="953" r:id="rId7"/>
    <p:sldId id="949" r:id="rId8"/>
    <p:sldId id="950" r:id="rId9"/>
    <p:sldId id="954" r:id="rId10"/>
    <p:sldId id="936" r:id="rId11"/>
    <p:sldId id="938" r:id="rId12"/>
    <p:sldId id="937" r:id="rId13"/>
    <p:sldId id="957" r:id="rId14"/>
    <p:sldId id="959" r:id="rId15"/>
    <p:sldId id="939" r:id="rId16"/>
    <p:sldId id="967" r:id="rId17"/>
    <p:sldId id="962" r:id="rId18"/>
    <p:sldId id="940" r:id="rId19"/>
    <p:sldId id="968" r:id="rId20"/>
    <p:sldId id="966" r:id="rId21"/>
    <p:sldId id="942" r:id="rId22"/>
    <p:sldId id="963" r:id="rId23"/>
    <p:sldId id="956" r:id="rId24"/>
    <p:sldId id="944" r:id="rId25"/>
    <p:sldId id="945" r:id="rId26"/>
    <p:sldId id="971" r:id="rId27"/>
    <p:sldId id="972" r:id="rId28"/>
  </p:sldIdLst>
  <p:sldSz cx="9144000" cy="6858000" type="screen4x3"/>
  <p:notesSz cx="6797675" cy="9928225"/>
  <p:custDataLst>
    <p:tags r:id="rId31"/>
  </p:custDataLst>
  <p:defaultTextStyle>
    <a:defPPr>
      <a:defRPr lang="de-DE"/>
    </a:defPPr>
    <a:lvl1pPr algn="ctr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 Unicode MS" pitchFamily="-106" charset="0"/>
        <a:ea typeface="Arial Unicode MS" pitchFamily="-106" charset="0"/>
        <a:cs typeface="Arial Unicode MS" pitchFamily="-106" charset="0"/>
      </a:defRPr>
    </a:lvl1pPr>
    <a:lvl2pPr marL="457200" algn="ctr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 Unicode MS" pitchFamily="-106" charset="0"/>
        <a:ea typeface="Arial Unicode MS" pitchFamily="-106" charset="0"/>
        <a:cs typeface="Arial Unicode MS" pitchFamily="-106" charset="0"/>
      </a:defRPr>
    </a:lvl2pPr>
    <a:lvl3pPr marL="914400" algn="ctr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 Unicode MS" pitchFamily="-106" charset="0"/>
        <a:ea typeface="Arial Unicode MS" pitchFamily="-106" charset="0"/>
        <a:cs typeface="Arial Unicode MS" pitchFamily="-106" charset="0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 Unicode MS" pitchFamily="-106" charset="0"/>
        <a:ea typeface="Arial Unicode MS" pitchFamily="-106" charset="0"/>
        <a:cs typeface="Arial Unicode MS" pitchFamily="-106" charset="0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 Unicode MS" pitchFamily="-106" charset="0"/>
        <a:ea typeface="Arial Unicode MS" pitchFamily="-106" charset="0"/>
        <a:cs typeface="Arial Unicode MS" pitchFamily="-106" charset="0"/>
      </a:defRPr>
    </a:lvl5pPr>
    <a:lvl6pPr marL="2286000" algn="l" defTabSz="457200" rtl="0" eaLnBrk="1" latinLnBrk="0" hangingPunct="1">
      <a:defRPr sz="1400" kern="1200">
        <a:solidFill>
          <a:schemeClr val="tx1"/>
        </a:solidFill>
        <a:latin typeface="Arial Unicode MS" pitchFamily="-106" charset="0"/>
        <a:ea typeface="Arial Unicode MS" pitchFamily="-106" charset="0"/>
        <a:cs typeface="Arial Unicode MS" pitchFamily="-106" charset="0"/>
      </a:defRPr>
    </a:lvl6pPr>
    <a:lvl7pPr marL="2743200" algn="l" defTabSz="457200" rtl="0" eaLnBrk="1" latinLnBrk="0" hangingPunct="1">
      <a:defRPr sz="1400" kern="1200">
        <a:solidFill>
          <a:schemeClr val="tx1"/>
        </a:solidFill>
        <a:latin typeface="Arial Unicode MS" pitchFamily="-106" charset="0"/>
        <a:ea typeface="Arial Unicode MS" pitchFamily="-106" charset="0"/>
        <a:cs typeface="Arial Unicode MS" pitchFamily="-106" charset="0"/>
      </a:defRPr>
    </a:lvl7pPr>
    <a:lvl8pPr marL="3200400" algn="l" defTabSz="457200" rtl="0" eaLnBrk="1" latinLnBrk="0" hangingPunct="1">
      <a:defRPr sz="1400" kern="1200">
        <a:solidFill>
          <a:schemeClr val="tx1"/>
        </a:solidFill>
        <a:latin typeface="Arial Unicode MS" pitchFamily="-106" charset="0"/>
        <a:ea typeface="Arial Unicode MS" pitchFamily="-106" charset="0"/>
        <a:cs typeface="Arial Unicode MS" pitchFamily="-106" charset="0"/>
      </a:defRPr>
    </a:lvl8pPr>
    <a:lvl9pPr marL="3657600" algn="l" defTabSz="457200" rtl="0" eaLnBrk="1" latinLnBrk="0" hangingPunct="1">
      <a:defRPr sz="1400" kern="1200">
        <a:solidFill>
          <a:schemeClr val="tx1"/>
        </a:solidFill>
        <a:latin typeface="Arial Unicode MS" pitchFamily="-106" charset="0"/>
        <a:ea typeface="Arial Unicode MS" pitchFamily="-106" charset="0"/>
        <a:cs typeface="Arial Unicode MS" pitchFamily="-106" charset="0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6">
          <p15:clr>
            <a:srgbClr val="A4A3A4"/>
          </p15:clr>
        </p15:guide>
        <p15:guide id="2" pos="212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 frame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7A6"/>
    <a:srgbClr val="004290"/>
    <a:srgbClr val="9CB5DF"/>
    <a:srgbClr val="AABBD9"/>
    <a:srgbClr val="617DAB"/>
    <a:srgbClr val="00418F"/>
    <a:srgbClr val="66A1DB"/>
    <a:srgbClr val="3E5C93"/>
    <a:srgbClr val="456399"/>
    <a:srgbClr val="E73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99" autoAdjust="0"/>
    <p:restoredTop sz="85831" autoAdjust="0"/>
  </p:normalViewPr>
  <p:slideViewPr>
    <p:cSldViewPr snapToGrid="0">
      <p:cViewPr varScale="1">
        <p:scale>
          <a:sx n="98" d="100"/>
          <a:sy n="98" d="100"/>
        </p:scale>
        <p:origin x="2124" y="90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456"/>
    </p:cViewPr>
  </p:sorterViewPr>
  <p:notesViewPr>
    <p:cSldViewPr snapToGrid="0">
      <p:cViewPr>
        <p:scale>
          <a:sx n="100" d="100"/>
          <a:sy n="100" d="100"/>
        </p:scale>
        <p:origin x="3570" y="-1002"/>
      </p:cViewPr>
      <p:guideLst>
        <p:guide orient="horz" pos="3106"/>
        <p:guide pos="21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00475" y="0"/>
            <a:ext cx="299720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9" tIns="46946" rIns="93909" bIns="46946" numCol="1" anchor="t" anchorCtr="0" compatLnSpc="1">
            <a:prstTxWarp prst="textNoShape">
              <a:avLst/>
            </a:prstTxWarp>
          </a:bodyPr>
          <a:lstStyle>
            <a:lvl1pPr algn="r" defTabSz="4422775">
              <a:defRPr sz="1800">
                <a:latin typeface="Arial Unicode M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12725" y="9482138"/>
            <a:ext cx="2927350" cy="44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9" tIns="46946" rIns="93909" bIns="46946" numCol="1" anchor="b" anchorCtr="0" compatLnSpc="1">
            <a:prstTxWarp prst="textNoShape">
              <a:avLst/>
            </a:prstTxWarp>
          </a:bodyPr>
          <a:lstStyle>
            <a:lvl1pPr algn="l" defTabSz="4422775">
              <a:defRPr sz="1800">
                <a:latin typeface="Arial Unicode M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586163" y="9482138"/>
            <a:ext cx="2998787" cy="44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9" tIns="46946" rIns="93909" bIns="46946" numCol="1" anchor="b" anchorCtr="0" compatLnSpc="1">
            <a:prstTxWarp prst="textNoShape">
              <a:avLst/>
            </a:prstTxWarp>
          </a:bodyPr>
          <a:lstStyle>
            <a:lvl1pPr algn="r" defTabSz="4422775">
              <a:defRPr sz="1800">
                <a:latin typeface="Arial Unicode M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6499225" y="0"/>
            <a:ext cx="179388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641" tIns="45829" rIns="91641" bIns="45829">
            <a:prstTxWarp prst="textNoShape">
              <a:avLst/>
            </a:prstTxWarp>
            <a:spAutoFit/>
          </a:bodyPr>
          <a:lstStyle/>
          <a:p>
            <a:pPr algn="r" defTabSz="4422775">
              <a:defRPr/>
            </a:pPr>
            <a:endParaRPr lang="en-US" sz="1800">
              <a:latin typeface="Arial Unicode MS" charset="0"/>
              <a:ea typeface="+mn-ea"/>
              <a:cs typeface="+mn-cs"/>
            </a:endParaRPr>
          </a:p>
        </p:txBody>
      </p:sp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566738" y="0"/>
            <a:ext cx="4505325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982" tIns="45481" rIns="90982" bIns="45481">
            <a:prstTxWarp prst="textNoShape">
              <a:avLst/>
            </a:prstTxWarp>
            <a:spAutoFit/>
          </a:bodyPr>
          <a:lstStyle/>
          <a:p>
            <a:pPr algn="l" defTabSz="4422775">
              <a:defRPr/>
            </a:pPr>
            <a:endParaRPr lang="en-US" sz="1800">
              <a:latin typeface="Arial Unicode MS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08619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735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9" tIns="46946" rIns="93909" bIns="46946" numCol="1" anchor="t" anchorCtr="0" compatLnSpc="1">
            <a:prstTxWarp prst="textNoShape">
              <a:avLst/>
            </a:prstTxWarp>
          </a:bodyPr>
          <a:lstStyle>
            <a:lvl1pPr algn="l" defTabSz="4422775">
              <a:defRPr sz="1800">
                <a:latin typeface="Arial Unicode M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4288" y="0"/>
            <a:ext cx="2951162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9" tIns="46946" rIns="93909" bIns="46946" numCol="1" anchor="t" anchorCtr="0" compatLnSpc="1">
            <a:prstTxWarp prst="textNoShape">
              <a:avLst/>
            </a:prstTxWarp>
          </a:bodyPr>
          <a:lstStyle>
            <a:lvl1pPr algn="r" defTabSz="4422775">
              <a:defRPr sz="1800">
                <a:latin typeface="Arial Unicode M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84238" y="723900"/>
            <a:ext cx="5005387" cy="37544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6938" y="4722813"/>
            <a:ext cx="4957762" cy="448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9" tIns="46946" rIns="93909" bIns="469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038"/>
            <a:ext cx="292735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9" tIns="46946" rIns="93909" bIns="46946" numCol="1" anchor="b" anchorCtr="0" compatLnSpc="1">
            <a:prstTxWarp prst="textNoShape">
              <a:avLst/>
            </a:prstTxWarp>
          </a:bodyPr>
          <a:lstStyle>
            <a:lvl1pPr algn="l" defTabSz="4422775">
              <a:defRPr sz="1800">
                <a:latin typeface="Arial Unicode M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4288" y="9444038"/>
            <a:ext cx="2951162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909" tIns="46946" rIns="93909" bIns="46946" numCol="1" anchor="b" anchorCtr="0" compatLnSpc="1">
            <a:prstTxWarp prst="textNoShape">
              <a:avLst/>
            </a:prstTxWarp>
          </a:bodyPr>
          <a:lstStyle>
            <a:lvl1pPr algn="r" defTabSz="4422775">
              <a:defRPr sz="1800">
                <a:latin typeface="Arial Unicode MS" pitchFamily="-108" charset="0"/>
                <a:ea typeface="Arial Unicode MS" pitchFamily="-108" charset="0"/>
                <a:cs typeface="Arial Unicode MS" pitchFamily="-108" charset="0"/>
              </a:defRPr>
            </a:lvl1pPr>
          </a:lstStyle>
          <a:p>
            <a:pPr>
              <a:defRPr/>
            </a:pPr>
            <a:fld id="{D197666C-D6B8-904D-B8F2-816FE66458F0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40155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Arial Unicode MS" pitchFamily="-108" charset="0"/>
        <a:cs typeface="Arial Unicode MS" pitchFamily="-108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Arial Unicode MS" pitchFamily="-108" charset="0"/>
        <a:cs typeface="Arial Unicode MS" pitchFamily="-108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Arial Unicode MS" pitchFamily="-108" charset="0"/>
        <a:cs typeface="Arial Unicode MS" pitchFamily="-108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Arial Unicode MS" pitchFamily="-108" charset="0"/>
        <a:cs typeface="Arial Unicode MS" pitchFamily="-108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Arial Unicode MS" pitchFamily="-108" charset="0"/>
        <a:cs typeface="Arial Unicode MS" pitchFamily="-10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97666C-D6B8-904D-B8F2-816FE66458F0}" type="slidenum">
              <a:rPr lang="de-DE" smtClean="0"/>
              <a:pPr>
                <a:defRPr/>
              </a:pPr>
              <a:t>1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97666C-D6B8-904D-B8F2-816FE66458F0}" type="slidenum">
              <a:rPr lang="de-DE" smtClean="0"/>
              <a:pPr>
                <a:defRPr/>
              </a:pPr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2104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197666C-D6B8-904D-B8F2-816FE66458F0}" type="slidenum">
              <a:rPr lang="de-DE" smtClean="0"/>
              <a:pPr>
                <a:defRPr/>
              </a:pPr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5209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- Sky">
    <p:bg>
      <p:bgPr>
        <a:gradFill rotWithShape="0">
          <a:gsLst>
            <a:gs pos="0">
              <a:srgbClr val="9FB5D9"/>
            </a:gs>
            <a:gs pos="100000">
              <a:srgbClr val="598CC8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1113" y="5965825"/>
            <a:ext cx="4572000" cy="338138"/>
          </a:xfrm>
          <a:prstGeom prst="rect">
            <a:avLst/>
          </a:prstGeom>
        </p:spPr>
        <p:txBody>
          <a:bodyPr>
            <a:prstTxWarp prst="textNoShape">
              <a:avLst/>
            </a:prstTxWarp>
            <a:spAutoFit/>
          </a:bodyPr>
          <a:lstStyle/>
          <a:p>
            <a:pPr algn="l" eaLnBrk="1" hangingPunct="1">
              <a:spcBef>
                <a:spcPct val="20000"/>
              </a:spcBef>
              <a:defRPr/>
            </a:pPr>
            <a:r>
              <a:rPr lang="de-DE" sz="1600" dirty="0">
                <a:solidFill>
                  <a:srgbClr val="0D2766"/>
                </a:solidFill>
                <a:latin typeface="Arial Unicode MS" pitchFamily="34" charset="-128"/>
                <a:ea typeface="ＭＳ Ｐゴシック" pitchFamily="-108" charset="-128"/>
                <a:cs typeface="Arial Unicode MS" pitchFamily="34" charset="-128"/>
              </a:rPr>
              <a:t>http://comsys.rwth-aachen.de/</a:t>
            </a:r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1095375"/>
            <a:ext cx="9144000" cy="23336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r" eaLnBrk="1" hangingPunct="1">
              <a:spcBef>
                <a:spcPct val="20000"/>
              </a:spcBef>
              <a:defRPr/>
            </a:pPr>
            <a:endParaRPr lang="de-DE" sz="1200" dirty="0">
              <a:latin typeface="Arial Unicode MS" pitchFamily="34" charset="-128"/>
              <a:ea typeface="ＭＳ Ｐゴシック" charset="-128"/>
              <a:cs typeface="Arial Unicode MS" pitchFamily="34" charset="-128"/>
            </a:endParaRPr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0" y="3352800"/>
            <a:ext cx="9144000" cy="2286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marL="342900" indent="-342900" algn="l" eaLnBrk="1" hangingPunct="1">
              <a:spcBef>
                <a:spcPct val="20000"/>
              </a:spcBef>
              <a:buFontTx/>
              <a:buChar char="•"/>
              <a:defRPr/>
            </a:pPr>
            <a:endParaRPr lang="de-DE" sz="1600" dirty="0">
              <a:solidFill>
                <a:schemeClr val="tx1"/>
              </a:solidFill>
              <a:latin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789362" y="1702828"/>
            <a:ext cx="5354637" cy="457200"/>
          </a:xfrm>
          <a:prstGeom prst="rect">
            <a:avLst/>
          </a:prstGeom>
        </p:spPr>
        <p:txBody>
          <a:bodyPr lIns="0" rIns="180000"/>
          <a:lstStyle>
            <a:lvl1pPr>
              <a:defRPr sz="4800" b="1">
                <a:solidFill>
                  <a:schemeClr val="tx1"/>
                </a:solidFill>
                <a:latin typeface="Arial Unicode MS" pitchFamily="34" charset="-128"/>
                <a:cs typeface="Arial Unicode MS" pitchFamily="34" charset="-128"/>
              </a:defRPr>
            </a:lvl1pPr>
          </a:lstStyle>
          <a:p>
            <a:endParaRPr lang="de-DE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3789363" y="2356346"/>
            <a:ext cx="5354637" cy="914400"/>
          </a:xfrm>
        </p:spPr>
        <p:txBody>
          <a:bodyPr lIns="0" rIns="180000"/>
          <a:lstStyle>
            <a:lvl1pPr>
              <a:buNone/>
              <a:defRPr b="1">
                <a:solidFill>
                  <a:srgbClr val="5C8FCA"/>
                </a:solidFill>
                <a:latin typeface="Arial Unicode MS" pitchFamily="34" charset="-128"/>
                <a:cs typeface="Arial Unicode MS" pitchFamily="34" charset="-128"/>
              </a:defRPr>
            </a:lvl1pPr>
          </a:lstStyle>
          <a:p>
            <a:pPr lvl="0"/>
            <a:endParaRPr lang="de-DE" dirty="0"/>
          </a:p>
        </p:txBody>
      </p:sp>
      <p:sp>
        <p:nvSpPr>
          <p:cNvPr id="10" name="Rectangle 9"/>
          <p:cNvSpPr/>
          <p:nvPr userDrawn="1"/>
        </p:nvSpPr>
        <p:spPr bwMode="auto">
          <a:xfrm>
            <a:off x="-7938" y="6375400"/>
            <a:ext cx="9159876" cy="482600"/>
          </a:xfrm>
          <a:prstGeom prst="rect">
            <a:avLst/>
          </a:prstGeom>
          <a:gradFill>
            <a:gsLst>
              <a:gs pos="23000">
                <a:srgbClr val="E4E4E4"/>
              </a:gs>
              <a:gs pos="100000">
                <a:srgbClr val="F8FBFF"/>
              </a:gs>
              <a:gs pos="0">
                <a:schemeClr val="bg1">
                  <a:lumMod val="85000"/>
                </a:schemeClr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marL="342900" indent="-342900" algn="l" eaLnBrk="1" hangingPunct="1">
              <a:spcBef>
                <a:spcPct val="20000"/>
              </a:spcBef>
              <a:buFontTx/>
              <a:buChar char="•"/>
              <a:defRPr/>
            </a:pPr>
            <a:endParaRPr lang="de-DE" sz="1600" dirty="0">
              <a:latin typeface="Arial Unicode MS" pitchFamily="34" charset="-128"/>
              <a:ea typeface="ＭＳ Ｐゴシック" charset="-128"/>
              <a:cs typeface="Arial Unicode MS" pitchFamily="34" charset="-128"/>
            </a:endParaRPr>
          </a:p>
        </p:txBody>
      </p:sp>
      <p:pic>
        <p:nvPicPr>
          <p:cNvPr id="2" name="Picture 1" descr="rwth_comsys_bild_cmyk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233" y="6409415"/>
            <a:ext cx="2030415" cy="39617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- Sky">
    <p:bg>
      <p:bgPr>
        <a:gradFill rotWithShape="0">
          <a:gsLst>
            <a:gs pos="0">
              <a:srgbClr val="9FB5D9"/>
            </a:gs>
            <a:gs pos="100000">
              <a:srgbClr val="598CC8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1113" y="5965825"/>
            <a:ext cx="4572000" cy="338138"/>
          </a:xfrm>
          <a:prstGeom prst="rect">
            <a:avLst/>
          </a:prstGeom>
        </p:spPr>
        <p:txBody>
          <a:bodyPr>
            <a:prstTxWarp prst="textNoShape">
              <a:avLst/>
            </a:prstTxWarp>
            <a:spAutoFit/>
          </a:bodyPr>
          <a:lstStyle/>
          <a:p>
            <a:pPr algn="l" eaLnBrk="1" hangingPunct="1">
              <a:spcBef>
                <a:spcPct val="20000"/>
              </a:spcBef>
              <a:defRPr/>
            </a:pPr>
            <a:r>
              <a:rPr lang="de-DE" sz="1600" dirty="0">
                <a:solidFill>
                  <a:srgbClr val="0D2766"/>
                </a:solidFill>
                <a:latin typeface="Arial Unicode MS" pitchFamily="34" charset="-128"/>
                <a:ea typeface="ＭＳ Ｐゴシック" pitchFamily="-108" charset="-128"/>
                <a:cs typeface="Arial Unicode MS" pitchFamily="34" charset="-128"/>
              </a:rPr>
              <a:t>http://comsys.rwth-aachen.de/</a:t>
            </a:r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1095375"/>
            <a:ext cx="9144000" cy="23336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r" eaLnBrk="1" hangingPunct="1">
              <a:spcBef>
                <a:spcPct val="20000"/>
              </a:spcBef>
              <a:defRPr/>
            </a:pPr>
            <a:endParaRPr lang="de-DE" sz="1200" dirty="0">
              <a:latin typeface="Arial Unicode MS" pitchFamily="34" charset="-128"/>
              <a:ea typeface="ＭＳ Ｐゴシック" charset="-128"/>
              <a:cs typeface="Arial Unicode MS" pitchFamily="34" charset="-128"/>
            </a:endParaRPr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0" y="3352800"/>
            <a:ext cx="9144000" cy="2286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marL="342900" indent="-342900" algn="l" eaLnBrk="1" hangingPunct="1">
              <a:spcBef>
                <a:spcPct val="20000"/>
              </a:spcBef>
              <a:buFontTx/>
              <a:buChar char="•"/>
              <a:defRPr/>
            </a:pPr>
            <a:endParaRPr lang="de-DE" sz="1600" dirty="0">
              <a:solidFill>
                <a:schemeClr val="tx1"/>
              </a:solidFill>
              <a:latin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789362" y="1702828"/>
            <a:ext cx="5354637" cy="457200"/>
          </a:xfrm>
          <a:prstGeom prst="rect">
            <a:avLst/>
          </a:prstGeom>
        </p:spPr>
        <p:txBody>
          <a:bodyPr lIns="0" rIns="180000"/>
          <a:lstStyle>
            <a:lvl1pPr>
              <a:defRPr sz="4800" b="1">
                <a:solidFill>
                  <a:schemeClr val="tx1"/>
                </a:solidFill>
                <a:latin typeface="Arial Unicode MS" pitchFamily="34" charset="-128"/>
                <a:cs typeface="Arial Unicode MS" pitchFamily="34" charset="-128"/>
              </a:defRPr>
            </a:lvl1pPr>
          </a:lstStyle>
          <a:p>
            <a:endParaRPr lang="de-DE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3789363" y="2356346"/>
            <a:ext cx="5354637" cy="914400"/>
          </a:xfrm>
        </p:spPr>
        <p:txBody>
          <a:bodyPr lIns="0" rIns="180000"/>
          <a:lstStyle>
            <a:lvl1pPr>
              <a:buNone/>
              <a:defRPr b="1">
                <a:solidFill>
                  <a:srgbClr val="5C8FCA"/>
                </a:solidFill>
                <a:latin typeface="Arial Unicode MS" pitchFamily="34" charset="-128"/>
                <a:cs typeface="Arial Unicode MS" pitchFamily="34" charset="-128"/>
              </a:defRPr>
            </a:lvl1pPr>
          </a:lstStyle>
          <a:p>
            <a:pPr lvl="0"/>
            <a:endParaRPr lang="de-DE" dirty="0"/>
          </a:p>
        </p:txBody>
      </p:sp>
      <p:sp>
        <p:nvSpPr>
          <p:cNvPr id="10" name="Rectangle 9"/>
          <p:cNvSpPr/>
          <p:nvPr userDrawn="1"/>
        </p:nvSpPr>
        <p:spPr bwMode="auto">
          <a:xfrm>
            <a:off x="-7938" y="6375400"/>
            <a:ext cx="9159876" cy="482600"/>
          </a:xfrm>
          <a:prstGeom prst="rect">
            <a:avLst/>
          </a:prstGeom>
          <a:gradFill>
            <a:gsLst>
              <a:gs pos="23000">
                <a:srgbClr val="E4E4E4"/>
              </a:gs>
              <a:gs pos="100000">
                <a:srgbClr val="F8FBFF"/>
              </a:gs>
              <a:gs pos="0">
                <a:schemeClr val="bg1">
                  <a:lumMod val="85000"/>
                </a:schemeClr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marL="342900" indent="-342900" algn="l" eaLnBrk="1" hangingPunct="1">
              <a:spcBef>
                <a:spcPct val="20000"/>
              </a:spcBef>
              <a:buFontTx/>
              <a:buChar char="•"/>
              <a:defRPr/>
            </a:pPr>
            <a:endParaRPr lang="de-DE" sz="1600" dirty="0">
              <a:latin typeface="Arial Unicode MS" pitchFamily="34" charset="-128"/>
              <a:ea typeface="ＭＳ Ｐゴシック" charset="-128"/>
              <a:cs typeface="Arial Unicode MS" pitchFamily="34" charset="-128"/>
            </a:endParaRPr>
          </a:p>
        </p:txBody>
      </p:sp>
      <p:pic>
        <p:nvPicPr>
          <p:cNvPr id="15" name="Picture 2" descr="C:\TEMP\rwth-logo-ds-colors-75dpi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2783" y="6440486"/>
            <a:ext cx="2864066" cy="355603"/>
          </a:xfrm>
          <a:prstGeom prst="rect">
            <a:avLst/>
          </a:prstGeom>
          <a:noFill/>
        </p:spPr>
      </p:pic>
      <p:pic>
        <p:nvPicPr>
          <p:cNvPr id="28" name="Picture 27" descr="comsys-with-name-web.pdf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8" y="6435111"/>
            <a:ext cx="112023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01740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- Sea">
    <p:bg>
      <p:bgPr>
        <a:gradFill rotWithShape="0">
          <a:gsLst>
            <a:gs pos="0">
              <a:srgbClr val="0D2766"/>
            </a:gs>
            <a:gs pos="100000">
              <a:srgbClr val="9FB5D8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1113" y="5965825"/>
            <a:ext cx="4572000" cy="338138"/>
          </a:xfrm>
          <a:prstGeom prst="rect">
            <a:avLst/>
          </a:prstGeom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 eaLnBrk="1" hangingPunct="1">
              <a:spcBef>
                <a:spcPct val="20000"/>
              </a:spcBef>
              <a:defRPr/>
            </a:pPr>
            <a:r>
              <a:rPr lang="de-DE" sz="1600" dirty="0">
                <a:solidFill>
                  <a:schemeClr val="bg1"/>
                </a:solidFill>
                <a:latin typeface="Arial Unicode MS" pitchFamily="34" charset="-128"/>
                <a:ea typeface="ＭＳ Ｐゴシック" pitchFamily="-108" charset="-128"/>
                <a:cs typeface="Arial Unicode MS" pitchFamily="34" charset="-128"/>
              </a:rPr>
              <a:t>http://comsys.rwth-aachen.de/</a:t>
            </a:r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1095375"/>
            <a:ext cx="9144000" cy="23336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r" eaLnBrk="1" hangingPunct="1">
              <a:spcBef>
                <a:spcPct val="20000"/>
              </a:spcBef>
              <a:defRPr/>
            </a:pPr>
            <a:endParaRPr lang="de-DE" sz="1200" dirty="0">
              <a:latin typeface="Arial Unicode MS" pitchFamily="34" charset="-128"/>
              <a:ea typeface="ＭＳ Ｐゴシック" charset="-128"/>
              <a:cs typeface="Arial Unicode MS" pitchFamily="34" charset="-128"/>
            </a:endParaRPr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0" y="3352800"/>
            <a:ext cx="9144000" cy="2286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35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solidFill>
              <a:schemeClr val="bg1">
                <a:lumMod val="50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marL="342900" indent="-342900" algn="l" eaLnBrk="1" hangingPunct="1">
              <a:spcBef>
                <a:spcPct val="20000"/>
              </a:spcBef>
              <a:buFontTx/>
              <a:buChar char="•"/>
              <a:defRPr/>
            </a:pPr>
            <a:endParaRPr lang="de-DE" sz="1600" dirty="0">
              <a:solidFill>
                <a:schemeClr val="tx1"/>
              </a:solidFill>
              <a:latin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789362" y="1702828"/>
            <a:ext cx="5354637" cy="457200"/>
          </a:xfrm>
          <a:prstGeom prst="rect">
            <a:avLst/>
          </a:prstGeom>
        </p:spPr>
        <p:txBody>
          <a:bodyPr lIns="0" rIns="180000"/>
          <a:lstStyle>
            <a:lvl1pPr>
              <a:defRPr sz="4800" b="1">
                <a:solidFill>
                  <a:schemeClr val="tx1"/>
                </a:solidFill>
                <a:latin typeface="Arial Unicode MS" pitchFamily="34" charset="-128"/>
                <a:cs typeface="Arial Unicode MS" pitchFamily="34" charset="-128"/>
              </a:defRPr>
            </a:lvl1pPr>
          </a:lstStyle>
          <a:p>
            <a:endParaRPr lang="de-DE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3789363" y="2356346"/>
            <a:ext cx="5354637" cy="914400"/>
          </a:xfrm>
        </p:spPr>
        <p:txBody>
          <a:bodyPr lIns="0" rIns="180000"/>
          <a:lstStyle>
            <a:lvl1pPr marL="342900" marR="0" indent="-342900" algn="l" defTabSz="914400" rtl="0" eaLnBrk="0" fontAlgn="base" latinLnBrk="0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418F"/>
              </a:buClr>
              <a:buSzTx/>
              <a:buFont typeface="Wingdings 2" pitchFamily="-106" charset="2"/>
              <a:buNone/>
              <a:tabLst/>
              <a:defRPr b="1">
                <a:solidFill>
                  <a:srgbClr val="5E76A6"/>
                </a:solidFill>
                <a:latin typeface="Arial Unicode MS" pitchFamily="34" charset="-128"/>
                <a:cs typeface="Arial Unicode MS" pitchFamily="34" charset="-128"/>
              </a:defRPr>
            </a:lvl1pPr>
          </a:lstStyle>
          <a:p>
            <a:pPr marL="342900" marR="0" lvl="0" indent="-342900" algn="l" defTabSz="914400" rtl="0" eaLnBrk="0" fontAlgn="base" latinLnBrk="0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418F"/>
              </a:buClr>
              <a:buSzTx/>
              <a:buFont typeface="Wingdings 2" pitchFamily="-106" charset="2"/>
              <a:buNone/>
              <a:tabLst/>
              <a:defRPr/>
            </a:pPr>
            <a:endParaRPr lang="de-DE" dirty="0"/>
          </a:p>
        </p:txBody>
      </p:sp>
      <p:sp>
        <p:nvSpPr>
          <p:cNvPr id="10" name="Rectangle 9"/>
          <p:cNvSpPr/>
          <p:nvPr userDrawn="1"/>
        </p:nvSpPr>
        <p:spPr bwMode="auto">
          <a:xfrm>
            <a:off x="-7938" y="6375400"/>
            <a:ext cx="9159876" cy="482600"/>
          </a:xfrm>
          <a:prstGeom prst="rect">
            <a:avLst/>
          </a:prstGeom>
          <a:gradFill>
            <a:gsLst>
              <a:gs pos="23000">
                <a:srgbClr val="E4E4E4"/>
              </a:gs>
              <a:gs pos="100000">
                <a:srgbClr val="F8FBFF"/>
              </a:gs>
              <a:gs pos="0">
                <a:schemeClr val="bg1">
                  <a:lumMod val="85000"/>
                </a:schemeClr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marL="342900" indent="-342900" algn="l" eaLnBrk="1" hangingPunct="1">
              <a:spcBef>
                <a:spcPct val="20000"/>
              </a:spcBef>
              <a:buFontTx/>
              <a:buChar char="•"/>
              <a:defRPr/>
            </a:pPr>
            <a:endParaRPr lang="de-DE" sz="1600" dirty="0">
              <a:latin typeface="Arial Unicode MS" pitchFamily="34" charset="-128"/>
              <a:ea typeface="ＭＳ Ｐゴシック" charset="-128"/>
              <a:cs typeface="Arial Unicode MS" pitchFamily="34" charset="-128"/>
            </a:endParaRPr>
          </a:p>
        </p:txBody>
      </p:sp>
      <p:pic>
        <p:nvPicPr>
          <p:cNvPr id="14" name="Picture 13" descr="rwth_comsys_bild_cmyk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233" y="6409415"/>
            <a:ext cx="2030415" cy="39617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- Sea">
    <p:bg>
      <p:bgPr>
        <a:gradFill rotWithShape="0">
          <a:gsLst>
            <a:gs pos="0">
              <a:srgbClr val="0D2766"/>
            </a:gs>
            <a:gs pos="100000">
              <a:srgbClr val="9FB5D8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1113" y="5965825"/>
            <a:ext cx="4572000" cy="338138"/>
          </a:xfrm>
          <a:prstGeom prst="rect">
            <a:avLst/>
          </a:prstGeom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 eaLnBrk="1" hangingPunct="1">
              <a:spcBef>
                <a:spcPct val="20000"/>
              </a:spcBef>
              <a:defRPr/>
            </a:pPr>
            <a:r>
              <a:rPr lang="de-DE" sz="1600" dirty="0">
                <a:solidFill>
                  <a:schemeClr val="bg1"/>
                </a:solidFill>
                <a:latin typeface="Arial Unicode MS" pitchFamily="34" charset="-128"/>
                <a:ea typeface="ＭＳ Ｐゴシック" pitchFamily="-108" charset="-128"/>
                <a:cs typeface="Arial Unicode MS" pitchFamily="34" charset="-128"/>
              </a:rPr>
              <a:t>http://comsys.rwth-aachen.de/</a:t>
            </a:r>
          </a:p>
        </p:txBody>
      </p:sp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0" y="1095375"/>
            <a:ext cx="9144000" cy="23336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r" eaLnBrk="1" hangingPunct="1">
              <a:spcBef>
                <a:spcPct val="20000"/>
              </a:spcBef>
              <a:defRPr/>
            </a:pPr>
            <a:endParaRPr lang="de-DE" sz="1200" dirty="0">
              <a:latin typeface="Arial Unicode MS" pitchFamily="34" charset="-128"/>
              <a:ea typeface="ＭＳ Ｐゴシック" charset="-128"/>
              <a:cs typeface="Arial Unicode MS" pitchFamily="34" charset="-128"/>
            </a:endParaRPr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0" y="3352800"/>
            <a:ext cx="9144000" cy="2286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35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solidFill>
              <a:schemeClr val="bg1">
                <a:lumMod val="50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marL="342900" indent="-342900" algn="l" eaLnBrk="1" hangingPunct="1">
              <a:spcBef>
                <a:spcPct val="20000"/>
              </a:spcBef>
              <a:buFontTx/>
              <a:buChar char="•"/>
              <a:defRPr/>
            </a:pPr>
            <a:endParaRPr lang="de-DE" sz="1600" dirty="0">
              <a:solidFill>
                <a:schemeClr val="tx1"/>
              </a:solidFill>
              <a:latin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789362" y="1702828"/>
            <a:ext cx="5354637" cy="457200"/>
          </a:xfrm>
          <a:prstGeom prst="rect">
            <a:avLst/>
          </a:prstGeom>
        </p:spPr>
        <p:txBody>
          <a:bodyPr lIns="0" rIns="180000"/>
          <a:lstStyle>
            <a:lvl1pPr>
              <a:defRPr sz="4800" b="1">
                <a:solidFill>
                  <a:schemeClr val="tx1"/>
                </a:solidFill>
                <a:latin typeface="Arial Unicode MS" pitchFamily="34" charset="-128"/>
                <a:cs typeface="Arial Unicode MS" pitchFamily="34" charset="-128"/>
              </a:defRPr>
            </a:lvl1pPr>
          </a:lstStyle>
          <a:p>
            <a:endParaRPr lang="de-DE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3789363" y="2356346"/>
            <a:ext cx="5354637" cy="914400"/>
          </a:xfrm>
        </p:spPr>
        <p:txBody>
          <a:bodyPr lIns="0" rIns="180000"/>
          <a:lstStyle>
            <a:lvl1pPr marL="342900" marR="0" indent="-342900" algn="l" defTabSz="914400" rtl="0" eaLnBrk="0" fontAlgn="base" latinLnBrk="0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418F"/>
              </a:buClr>
              <a:buSzTx/>
              <a:buFont typeface="Wingdings 2" pitchFamily="-106" charset="2"/>
              <a:buNone/>
              <a:tabLst/>
              <a:defRPr b="1">
                <a:solidFill>
                  <a:srgbClr val="5E76A6"/>
                </a:solidFill>
                <a:latin typeface="Arial Unicode MS" pitchFamily="34" charset="-128"/>
                <a:cs typeface="Arial Unicode MS" pitchFamily="34" charset="-128"/>
              </a:defRPr>
            </a:lvl1pPr>
          </a:lstStyle>
          <a:p>
            <a:pPr marL="342900" marR="0" lvl="0" indent="-342900" algn="l" defTabSz="914400" rtl="0" eaLnBrk="0" fontAlgn="base" latinLnBrk="0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418F"/>
              </a:buClr>
              <a:buSzTx/>
              <a:buFont typeface="Wingdings 2" pitchFamily="-106" charset="2"/>
              <a:buNone/>
              <a:tabLst/>
              <a:defRPr/>
            </a:pPr>
            <a:endParaRPr lang="de-DE" dirty="0"/>
          </a:p>
        </p:txBody>
      </p:sp>
      <p:sp>
        <p:nvSpPr>
          <p:cNvPr id="10" name="Rectangle 9"/>
          <p:cNvSpPr/>
          <p:nvPr userDrawn="1"/>
        </p:nvSpPr>
        <p:spPr bwMode="auto">
          <a:xfrm>
            <a:off x="-7938" y="6375400"/>
            <a:ext cx="9159876" cy="482600"/>
          </a:xfrm>
          <a:prstGeom prst="rect">
            <a:avLst/>
          </a:prstGeom>
          <a:gradFill>
            <a:gsLst>
              <a:gs pos="23000">
                <a:srgbClr val="E4E4E4"/>
              </a:gs>
              <a:gs pos="100000">
                <a:srgbClr val="F8FBFF"/>
              </a:gs>
              <a:gs pos="0">
                <a:schemeClr val="bg1">
                  <a:lumMod val="85000"/>
                </a:schemeClr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marL="342900" indent="-342900" algn="l" eaLnBrk="1" hangingPunct="1">
              <a:spcBef>
                <a:spcPct val="20000"/>
              </a:spcBef>
              <a:buFontTx/>
              <a:buChar char="•"/>
              <a:defRPr/>
            </a:pPr>
            <a:endParaRPr lang="de-DE" sz="1600" dirty="0">
              <a:latin typeface="Arial Unicode MS" pitchFamily="34" charset="-128"/>
              <a:ea typeface="ＭＳ Ｐゴシック" charset="-128"/>
              <a:cs typeface="Arial Unicode MS" pitchFamily="34" charset="-128"/>
            </a:endParaRPr>
          </a:p>
        </p:txBody>
      </p:sp>
      <p:pic>
        <p:nvPicPr>
          <p:cNvPr id="16" name="Picture 2" descr="C:\TEMP\rwth-logo-ds-colors-75dpi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2783" y="6440486"/>
            <a:ext cx="2864066" cy="355603"/>
          </a:xfrm>
          <a:prstGeom prst="rect">
            <a:avLst/>
          </a:prstGeom>
          <a:noFill/>
        </p:spPr>
      </p:pic>
      <p:pic>
        <p:nvPicPr>
          <p:cNvPr id="28" name="Picture 27" descr="comsys-with-name-web.pdf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8" y="6435111"/>
            <a:ext cx="112023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26927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-sky-blue">
    <p:bg>
      <p:bgPr>
        <a:gradFill rotWithShape="0">
          <a:gsLst>
            <a:gs pos="0">
              <a:srgbClr val="9FB5D9"/>
            </a:gs>
            <a:gs pos="100000">
              <a:srgbClr val="598CC8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1095375"/>
            <a:ext cx="9144000" cy="23336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r" eaLnBrk="1" hangingPunct="1">
              <a:spcBef>
                <a:spcPct val="20000"/>
              </a:spcBef>
              <a:defRPr/>
            </a:pPr>
            <a:endParaRPr lang="de-DE" sz="1200" dirty="0">
              <a:latin typeface="Arial Unicode MS" pitchFamily="34" charset="-128"/>
              <a:ea typeface="ＭＳ Ｐゴシック" charset="-128"/>
              <a:cs typeface="Arial Unicode MS" pitchFamily="34" charset="-128"/>
            </a:endParaRPr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0" y="3352800"/>
            <a:ext cx="9144000" cy="2286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marL="342900" indent="-342900" algn="l" eaLnBrk="1" hangingPunct="1">
              <a:spcBef>
                <a:spcPct val="20000"/>
              </a:spcBef>
              <a:buFontTx/>
              <a:buChar char="•"/>
              <a:defRPr/>
            </a:pPr>
            <a:endParaRPr lang="de-DE" sz="1600" dirty="0">
              <a:solidFill>
                <a:schemeClr val="tx1"/>
              </a:solidFill>
              <a:latin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789362" y="1702828"/>
            <a:ext cx="5354637" cy="457200"/>
          </a:xfrm>
          <a:prstGeom prst="rect">
            <a:avLst/>
          </a:prstGeom>
        </p:spPr>
        <p:txBody>
          <a:bodyPr lIns="0" rIns="180000"/>
          <a:lstStyle>
            <a:lvl1pPr>
              <a:defRPr sz="4800" b="1">
                <a:solidFill>
                  <a:schemeClr val="tx1"/>
                </a:solidFill>
                <a:latin typeface="Arial Unicode MS" pitchFamily="34" charset="-128"/>
                <a:cs typeface="Arial Unicode MS" pitchFamily="34" charset="-128"/>
              </a:defRPr>
            </a:lvl1pPr>
          </a:lstStyle>
          <a:p>
            <a:endParaRPr lang="de-DE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3789363" y="2356346"/>
            <a:ext cx="5354637" cy="914400"/>
          </a:xfrm>
        </p:spPr>
        <p:txBody>
          <a:bodyPr lIns="0" rIns="180000"/>
          <a:lstStyle>
            <a:lvl1pPr>
              <a:buNone/>
              <a:defRPr b="1">
                <a:solidFill>
                  <a:srgbClr val="5C8FCA"/>
                </a:solidFill>
                <a:latin typeface="Arial Unicode MS" pitchFamily="34" charset="-128"/>
                <a:cs typeface="Arial Unicode MS" pitchFamily="34" charset="-128"/>
              </a:defRPr>
            </a:lvl1pPr>
          </a:lstStyle>
          <a:p>
            <a:pPr lvl="0"/>
            <a:endParaRPr lang="de-DE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-seablue">
    <p:bg>
      <p:bgPr>
        <a:gradFill rotWithShape="0">
          <a:gsLst>
            <a:gs pos="0">
              <a:srgbClr val="0D2766"/>
            </a:gs>
            <a:gs pos="100000">
              <a:srgbClr val="9FB5D8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1095375"/>
            <a:ext cx="9144000" cy="23336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r" eaLnBrk="1" hangingPunct="1">
              <a:spcBef>
                <a:spcPct val="20000"/>
              </a:spcBef>
              <a:defRPr/>
            </a:pPr>
            <a:endParaRPr lang="de-DE" sz="1200" dirty="0">
              <a:latin typeface="Arial Unicode MS" pitchFamily="34" charset="-128"/>
              <a:ea typeface="ＭＳ Ｐゴシック" charset="-128"/>
              <a:cs typeface="Arial Unicode MS" pitchFamily="34" charset="-128"/>
            </a:endParaRPr>
          </a:p>
        </p:txBody>
      </p:sp>
      <p:sp>
        <p:nvSpPr>
          <p:cNvPr id="5" name="Rectangle 4"/>
          <p:cNvSpPr/>
          <p:nvPr userDrawn="1"/>
        </p:nvSpPr>
        <p:spPr bwMode="auto">
          <a:xfrm>
            <a:off x="0" y="3352800"/>
            <a:ext cx="9144000" cy="228600"/>
          </a:xfrm>
          <a:prstGeom prst="rect">
            <a:avLst/>
          </a:prstGeom>
          <a:gradFill>
            <a:gsLst>
              <a:gs pos="0">
                <a:schemeClr val="bg1">
                  <a:lumMod val="65000"/>
                </a:schemeClr>
              </a:gs>
              <a:gs pos="35000">
                <a:schemeClr val="bg1">
                  <a:lumMod val="7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solidFill>
              <a:schemeClr val="bg1">
                <a:lumMod val="50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marL="342900" indent="-342900" algn="l" eaLnBrk="1" hangingPunct="1">
              <a:spcBef>
                <a:spcPct val="20000"/>
              </a:spcBef>
              <a:buFontTx/>
              <a:buChar char="•"/>
              <a:defRPr/>
            </a:pPr>
            <a:endParaRPr lang="de-DE" sz="1600" dirty="0">
              <a:solidFill>
                <a:schemeClr val="tx1"/>
              </a:solidFill>
              <a:latin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789362" y="1702828"/>
            <a:ext cx="5354637" cy="457200"/>
          </a:xfrm>
          <a:prstGeom prst="rect">
            <a:avLst/>
          </a:prstGeom>
        </p:spPr>
        <p:txBody>
          <a:bodyPr lIns="0" rIns="180000"/>
          <a:lstStyle>
            <a:lvl1pPr>
              <a:defRPr sz="4800" b="1">
                <a:solidFill>
                  <a:schemeClr val="tx1"/>
                </a:solidFill>
                <a:latin typeface="Arial Unicode MS" pitchFamily="34" charset="-128"/>
                <a:cs typeface="Arial Unicode MS" pitchFamily="34" charset="-128"/>
              </a:defRPr>
            </a:lvl1pPr>
          </a:lstStyle>
          <a:p>
            <a:endParaRPr lang="de-DE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3789363" y="2356346"/>
            <a:ext cx="5354637" cy="914400"/>
          </a:xfrm>
        </p:spPr>
        <p:txBody>
          <a:bodyPr lIns="0" rIns="180000"/>
          <a:lstStyle>
            <a:lvl1pPr>
              <a:buNone/>
              <a:defRPr b="1">
                <a:solidFill>
                  <a:srgbClr val="5E76A6"/>
                </a:solidFill>
                <a:latin typeface="Arial Unicode MS" pitchFamily="34" charset="-128"/>
                <a:cs typeface="Arial Unicode MS" pitchFamily="34" charset="-128"/>
              </a:defRPr>
            </a:lvl1pPr>
          </a:lstStyle>
          <a:p>
            <a:pPr lvl="0"/>
            <a:endParaRPr lang="de-DE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688" y="103188"/>
            <a:ext cx="8756650" cy="457200"/>
          </a:xfrm>
          <a:prstGeom prst="rect">
            <a:avLst/>
          </a:prstGeom>
        </p:spPr>
        <p:txBody>
          <a:bodyPr/>
          <a:lstStyle>
            <a:lvl1pPr>
              <a:defRPr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defRPr>
            </a:lvl1pPr>
          </a:lstStyle>
          <a:p>
            <a:r>
              <a:rPr lang="en-US" dirty="0"/>
              <a:t>Click to edit Master title style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207806" y="891487"/>
            <a:ext cx="8756062" cy="5311697"/>
          </a:xfrm>
        </p:spPr>
        <p:txBody>
          <a:bodyPr/>
          <a:lstStyle>
            <a:lvl1pPr>
              <a:buClr>
                <a:srgbClr val="004290"/>
              </a:buClr>
              <a:defRPr b="1">
                <a:solidFill>
                  <a:srgbClr val="004290"/>
                </a:solidFill>
                <a:latin typeface="Arial Unicode MS" pitchFamily="34" charset="-128"/>
                <a:cs typeface="Arial Unicode MS" pitchFamily="34" charset="-128"/>
              </a:defRPr>
            </a:lvl1pPr>
            <a:lvl2pPr>
              <a:buClr>
                <a:srgbClr val="004290"/>
              </a:buClr>
              <a:defRPr>
                <a:latin typeface="Arial Unicode MS" pitchFamily="34" charset="-128"/>
                <a:cs typeface="Arial Unicode MS" pitchFamily="34" charset="-128"/>
              </a:defRPr>
            </a:lvl2pPr>
            <a:lvl3pPr>
              <a:buClr>
                <a:srgbClr val="004290"/>
              </a:buClr>
              <a:defRPr>
                <a:latin typeface="Arial Unicode MS" pitchFamily="34" charset="-128"/>
                <a:cs typeface="Arial Unicode MS" pitchFamily="34" charset="-128"/>
              </a:defRPr>
            </a:lvl3pPr>
            <a:lvl4pPr>
              <a:buClr>
                <a:srgbClr val="004290"/>
              </a:buClr>
              <a:defRPr>
                <a:latin typeface="Arial Unicode MS" pitchFamily="34" charset="-128"/>
                <a:cs typeface="Arial Unicode MS" pitchFamily="34" charset="-128"/>
              </a:defRPr>
            </a:lvl4pPr>
            <a:lvl5pPr>
              <a:buClr>
                <a:srgbClr val="004290"/>
              </a:buClr>
              <a:defRPr>
                <a:latin typeface="Arial Unicode MS" pitchFamily="34" charset="-128"/>
                <a:cs typeface="Arial Unicode MS" pitchFamily="34" charset="-128"/>
              </a:defRPr>
            </a:lvl5pPr>
          </a:lstStyle>
          <a:p>
            <a:pPr lvl="0"/>
            <a:r>
              <a:rPr lang="de-DE" dirty="0" err="1"/>
              <a:t>Click</a:t>
            </a:r>
            <a:r>
              <a:rPr lang="de-DE" dirty="0"/>
              <a:t> to </a:t>
            </a:r>
            <a:r>
              <a:rPr lang="de-DE" dirty="0" err="1"/>
              <a:t>edit</a:t>
            </a:r>
            <a:r>
              <a:rPr lang="de-DE" dirty="0"/>
              <a:t> Master text </a:t>
            </a:r>
            <a:r>
              <a:rPr lang="de-DE" dirty="0" err="1"/>
              <a:t>styles</a:t>
            </a:r>
            <a:endParaRPr lang="de-DE" dirty="0"/>
          </a:p>
          <a:p>
            <a:pPr lvl="1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2"/>
            <a:r>
              <a:rPr lang="de-DE" dirty="0" err="1"/>
              <a:t>Third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3"/>
            <a:r>
              <a:rPr lang="de-DE" dirty="0" err="1"/>
              <a:t>Fourth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4"/>
            <a:r>
              <a:rPr lang="de-DE" dirty="0" err="1"/>
              <a:t>Fifth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688" y="103188"/>
            <a:ext cx="8756650" cy="457200"/>
          </a:xfrm>
          <a:prstGeom prst="rect">
            <a:avLst/>
          </a:prstGeom>
        </p:spPr>
        <p:txBody>
          <a:bodyPr/>
          <a:lstStyle>
            <a:lvl1pPr>
              <a:defRPr b="1">
                <a:latin typeface="Arial Unicode MS" pitchFamily="34" charset="-128"/>
                <a:cs typeface="Arial Unicode MS" pitchFamily="34" charset="-128"/>
              </a:defRPr>
            </a:lvl1pPr>
          </a:lstStyle>
          <a:p>
            <a:r>
              <a:rPr lang="en-US" dirty="0"/>
              <a:t>Click to edit Master title style</a:t>
            </a:r>
            <a:endParaRPr lang="de-DE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-7938" y="6178550"/>
            <a:ext cx="9159876" cy="67945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marL="342900" indent="-342900" algn="l" eaLnBrk="1" hangingPunct="1">
              <a:spcBef>
                <a:spcPct val="20000"/>
              </a:spcBef>
              <a:buFontTx/>
              <a:buChar char="•"/>
              <a:defRPr/>
            </a:pPr>
            <a:endParaRPr lang="de-DE" sz="1600" dirty="0">
              <a:latin typeface="Arial Unicode MS" pitchFamily="34" charset="-128"/>
              <a:ea typeface="ＭＳ Ｐゴシック" charset="-128"/>
              <a:cs typeface="Arial Unicode MS" pitchFamily="34" charset="-128"/>
            </a:endParaRPr>
          </a:p>
        </p:txBody>
      </p:sp>
      <p:sp>
        <p:nvSpPr>
          <p:cNvPr id="7" name="Rectangle 31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8517458" y="6434138"/>
            <a:ext cx="50430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rIns="0">
            <a:prstTxWarp prst="textNoShape">
              <a:avLst/>
            </a:prstTxWarp>
            <a:spAutoFit/>
          </a:bodyPr>
          <a:lstStyle/>
          <a:p>
            <a:pPr algn="r">
              <a:defRPr/>
            </a:pPr>
            <a:fld id="{C4701650-41B2-7A4D-B223-84DBE99DBB49}" type="slidenum">
              <a:rPr lang="en-US" sz="1600">
                <a:solidFill>
                  <a:srgbClr val="004290"/>
                </a:solidFill>
                <a:latin typeface="Arial Unicode MS" pitchFamily="34" charset="-128"/>
                <a:ea typeface="Arial Unicode MS" pitchFamily="-108" charset="0"/>
                <a:cs typeface="Arial Unicode MS" pitchFamily="34" charset="-128"/>
              </a:rPr>
              <a:pPr algn="r">
                <a:defRPr/>
              </a:pPr>
              <a:t>‹#›</a:t>
            </a:fld>
            <a:endParaRPr lang="en-US" sz="1600" dirty="0">
              <a:solidFill>
                <a:srgbClr val="004290"/>
              </a:solidFill>
              <a:latin typeface="Arial Unicode MS" pitchFamily="34" charset="-128"/>
              <a:ea typeface="Arial Unicode MS" pitchFamily="-108" charset="0"/>
              <a:cs typeface="Arial Unicode MS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688" y="103188"/>
            <a:ext cx="8756650" cy="457200"/>
          </a:xfrm>
          <a:prstGeom prst="rect">
            <a:avLst/>
          </a:prstGeom>
        </p:spPr>
        <p:txBody>
          <a:bodyPr/>
          <a:lstStyle>
            <a:lvl1pPr>
              <a:defRPr b="1">
                <a:latin typeface="Arial Unicode MS" pitchFamily="34" charset="-128"/>
                <a:ea typeface="Arial Unicode MS" pitchFamily="34" charset="-128"/>
                <a:cs typeface="Arial Unicode MS" pitchFamily="34" charset="-128"/>
              </a:defRPr>
            </a:lvl1pPr>
          </a:lstStyle>
          <a:p>
            <a:r>
              <a:rPr lang="de-DE" dirty="0" err="1"/>
              <a:t>Click</a:t>
            </a:r>
            <a:r>
              <a:rPr lang="de-DE" dirty="0"/>
              <a:t> to </a:t>
            </a:r>
            <a:r>
              <a:rPr lang="de-DE" dirty="0" err="1"/>
              <a:t>edit</a:t>
            </a:r>
            <a:r>
              <a:rPr lang="de-DE" dirty="0"/>
              <a:t> Master title style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73474" y="769377"/>
            <a:ext cx="8890394" cy="5922248"/>
          </a:xfrm>
        </p:spPr>
        <p:txBody>
          <a:bodyPr/>
          <a:lstStyle>
            <a:lvl1pPr>
              <a:buClr>
                <a:srgbClr val="004290"/>
              </a:buClr>
              <a:defRPr b="1">
                <a:solidFill>
                  <a:srgbClr val="004290"/>
                </a:solidFill>
                <a:latin typeface="Arial Unicode MS" pitchFamily="34" charset="-128"/>
                <a:cs typeface="Arial Unicode MS" pitchFamily="34" charset="-128"/>
              </a:defRPr>
            </a:lvl1pPr>
            <a:lvl2pPr>
              <a:buClr>
                <a:srgbClr val="004290"/>
              </a:buClr>
              <a:defRPr>
                <a:latin typeface="Arial Unicode MS" pitchFamily="34" charset="-128"/>
                <a:cs typeface="Arial Unicode MS" pitchFamily="34" charset="-128"/>
              </a:defRPr>
            </a:lvl2pPr>
            <a:lvl3pPr>
              <a:buClr>
                <a:srgbClr val="004290"/>
              </a:buClr>
              <a:defRPr>
                <a:latin typeface="Arial Unicode MS" pitchFamily="34" charset="-128"/>
                <a:cs typeface="Arial Unicode MS" pitchFamily="34" charset="-128"/>
              </a:defRPr>
            </a:lvl3pPr>
            <a:lvl4pPr>
              <a:buClr>
                <a:srgbClr val="004290"/>
              </a:buClr>
              <a:defRPr>
                <a:latin typeface="Arial Unicode MS" pitchFamily="34" charset="-128"/>
                <a:cs typeface="Arial Unicode MS" pitchFamily="34" charset="-128"/>
              </a:defRPr>
            </a:lvl4pPr>
            <a:lvl5pPr>
              <a:buClr>
                <a:srgbClr val="004290"/>
              </a:buClr>
              <a:defRPr>
                <a:latin typeface="Arial Unicode MS" pitchFamily="34" charset="-128"/>
                <a:cs typeface="Arial Unicode MS" pitchFamily="34" charset="-128"/>
              </a:defRPr>
            </a:lvl5pPr>
          </a:lstStyle>
          <a:p>
            <a:pPr lvl="0"/>
            <a:r>
              <a:rPr lang="de-DE" dirty="0" err="1"/>
              <a:t>Click</a:t>
            </a:r>
            <a:r>
              <a:rPr lang="de-DE" dirty="0"/>
              <a:t> to </a:t>
            </a:r>
            <a:r>
              <a:rPr lang="de-DE" dirty="0" err="1"/>
              <a:t>edit</a:t>
            </a:r>
            <a:r>
              <a:rPr lang="de-DE" dirty="0"/>
              <a:t> Master text </a:t>
            </a:r>
            <a:r>
              <a:rPr lang="de-DE" dirty="0" err="1"/>
              <a:t>styles</a:t>
            </a:r>
            <a:endParaRPr lang="de-DE" dirty="0"/>
          </a:p>
          <a:p>
            <a:pPr lvl="1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2"/>
            <a:r>
              <a:rPr lang="de-DE" dirty="0" err="1"/>
              <a:t>Third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3"/>
            <a:r>
              <a:rPr lang="de-DE" dirty="0" err="1"/>
              <a:t>Fourth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4"/>
            <a:r>
              <a:rPr lang="de-DE" dirty="0" err="1"/>
              <a:t>Fifth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</p:txBody>
      </p:sp>
      <p:pic>
        <p:nvPicPr>
          <p:cNvPr id="9" name="Picture 8" descr="rwth_comsys_cmyk.pdf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1" y="6398924"/>
            <a:ext cx="1183680" cy="432000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418F"/>
            </a:gs>
            <a:gs pos="100000">
              <a:srgbClr val="5677C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838200"/>
          </a:xfrm>
          <a:prstGeom prst="rect">
            <a:avLst/>
          </a:prstGeom>
          <a:gradFill rotWithShape="1">
            <a:gsLst>
              <a:gs pos="0">
                <a:srgbClr val="0C2665"/>
              </a:gs>
              <a:gs pos="100000">
                <a:srgbClr val="9FB6D9"/>
              </a:gs>
            </a:gsLst>
            <a:lin ang="300000"/>
          </a:gra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 sz="2400" dirty="0">
              <a:latin typeface="Arial Unicode MS" pitchFamily="34" charset="-128"/>
              <a:ea typeface="Arial Unicode MS" charset="0"/>
              <a:cs typeface="Arial Unicode MS" pitchFamily="34" charset="-128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3"/>
            </p:custDataLst>
          </p:nvPr>
        </p:nvSpPr>
        <p:spPr bwMode="auto">
          <a:xfrm>
            <a:off x="166688" y="817563"/>
            <a:ext cx="8815387" cy="534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Mastertextformat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3"/>
            <a:r>
              <a:rPr lang="en-US" dirty="0" err="1"/>
              <a:t>Vierte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4"/>
            <a:r>
              <a:rPr lang="en-US" dirty="0" err="1"/>
              <a:t>Fünfte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  <p:sp>
        <p:nvSpPr>
          <p:cNvPr id="1036" name="Rectangle 12"/>
          <p:cNvSpPr>
            <a:spLocks noChangeArrowheads="1"/>
          </p:cNvSpPr>
          <p:nvPr userDrawn="1"/>
        </p:nvSpPr>
        <p:spPr bwMode="auto">
          <a:xfrm>
            <a:off x="0" y="671513"/>
            <a:ext cx="9144000" cy="57086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de-DE" dirty="0">
              <a:latin typeface="Arial Unicode MS" pitchFamily="34" charset="-128"/>
              <a:ea typeface="Arial Unicode MS" pitchFamily="-108" charset="0"/>
              <a:cs typeface="Arial Unicode MS" pitchFamily="34" charset="-128"/>
            </a:endParaRPr>
          </a:p>
        </p:txBody>
      </p:sp>
      <p:sp>
        <p:nvSpPr>
          <p:cNvPr id="11" name="Rectangle 10"/>
          <p:cNvSpPr/>
          <p:nvPr userDrawn="1"/>
        </p:nvSpPr>
        <p:spPr bwMode="auto">
          <a:xfrm>
            <a:off x="0" y="649287"/>
            <a:ext cx="9144000" cy="84137"/>
          </a:xfrm>
          <a:prstGeom prst="rect">
            <a:avLst/>
          </a:prstGeom>
          <a:gradFill>
            <a:gsLst>
              <a:gs pos="100000">
                <a:schemeClr val="accent4">
                  <a:tint val="37000"/>
                  <a:satMod val="300000"/>
                </a:schemeClr>
              </a:gs>
              <a:gs pos="0">
                <a:schemeClr val="bg1">
                  <a:lumMod val="95000"/>
                </a:schemeClr>
              </a:gs>
            </a:gsLst>
          </a:gradFill>
          <a:ln>
            <a:solidFill>
              <a:schemeClr val="bg2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marL="342900" indent="-342900" algn="l" eaLnBrk="1" hangingPunct="1">
              <a:spcBef>
                <a:spcPct val="20000"/>
              </a:spcBef>
              <a:buFontTx/>
              <a:buChar char="•"/>
              <a:defRPr/>
            </a:pPr>
            <a:endParaRPr lang="de-DE" sz="1600" dirty="0">
              <a:solidFill>
                <a:schemeClr val="tx1"/>
              </a:solidFill>
              <a:latin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-3176" y="6375400"/>
            <a:ext cx="9144000" cy="482600"/>
          </a:xfrm>
          <a:prstGeom prst="rect">
            <a:avLst/>
          </a:prstGeom>
          <a:gradFill>
            <a:gsLst>
              <a:gs pos="23000">
                <a:srgbClr val="E4E4E4"/>
              </a:gs>
              <a:gs pos="100000">
                <a:srgbClr val="F8FBFF"/>
              </a:gs>
              <a:gs pos="0">
                <a:schemeClr val="bg1">
                  <a:lumMod val="85000"/>
                </a:schemeClr>
              </a:gs>
            </a:gsLst>
            <a:lin ang="5400000" scaled="0"/>
          </a:gradFill>
          <a:ln>
            <a:solidFill>
              <a:schemeClr val="bg1">
                <a:lumMod val="50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marL="342900" indent="-342900" algn="l" eaLnBrk="1" hangingPunct="1">
              <a:spcBef>
                <a:spcPct val="20000"/>
              </a:spcBef>
              <a:buFontTx/>
              <a:buChar char="•"/>
              <a:defRPr/>
            </a:pPr>
            <a:endParaRPr lang="de-DE" sz="1600" dirty="0">
              <a:latin typeface="Arial Unicode MS" pitchFamily="34" charset="-128"/>
              <a:ea typeface="ＭＳ Ｐゴシック" charset="-128"/>
              <a:cs typeface="Arial Unicode MS" pitchFamily="34" charset="-128"/>
            </a:endParaRPr>
          </a:p>
        </p:txBody>
      </p:sp>
      <p:sp>
        <p:nvSpPr>
          <p:cNvPr id="134175" name="Rectangle 31"/>
          <p:cNvSpPr>
            <a:spLocks noChangeArrowheads="1"/>
          </p:cNvSpPr>
          <p:nvPr userDrawn="1">
            <p:custDataLst>
              <p:tags r:id="rId14"/>
            </p:custDataLst>
          </p:nvPr>
        </p:nvSpPr>
        <p:spPr bwMode="auto">
          <a:xfrm>
            <a:off x="8517458" y="6434138"/>
            <a:ext cx="50430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rIns="0">
            <a:prstTxWarp prst="textNoShape">
              <a:avLst/>
            </a:prstTxWarp>
            <a:spAutoFit/>
          </a:bodyPr>
          <a:lstStyle/>
          <a:p>
            <a:pPr algn="r">
              <a:defRPr/>
            </a:pPr>
            <a:fld id="{6A113AA4-9849-FB42-8487-64854D6D9D95}" type="slidenum">
              <a:rPr lang="en-US" sz="1600">
                <a:solidFill>
                  <a:srgbClr val="004290"/>
                </a:solidFill>
                <a:latin typeface="Arial Unicode MS" pitchFamily="34" charset="-128"/>
                <a:ea typeface="Arial Unicode MS" pitchFamily="-108" charset="0"/>
                <a:cs typeface="Arial Unicode MS" pitchFamily="34" charset="-128"/>
              </a:rPr>
              <a:pPr algn="r">
                <a:defRPr/>
              </a:pPr>
              <a:t>‹#›</a:t>
            </a:fld>
            <a:endParaRPr lang="en-US" sz="1600" dirty="0">
              <a:solidFill>
                <a:srgbClr val="004290"/>
              </a:solidFill>
              <a:latin typeface="Arial Unicode MS" pitchFamily="34" charset="-128"/>
              <a:ea typeface="Arial Unicode MS" pitchFamily="-108" charset="0"/>
              <a:cs typeface="Arial Unicode MS" pitchFamily="34" charset="-128"/>
            </a:endParaRPr>
          </a:p>
        </p:txBody>
      </p:sp>
      <p:sp>
        <p:nvSpPr>
          <p:cNvPr id="10" name="Text Placeholder 2"/>
          <p:cNvSpPr txBox="1">
            <a:spLocks/>
          </p:cNvSpPr>
          <p:nvPr userDrawn="1"/>
        </p:nvSpPr>
        <p:spPr bwMode="auto">
          <a:xfrm>
            <a:off x="2065283" y="6372224"/>
            <a:ext cx="5013434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418F"/>
              </a:buClr>
              <a:buSzTx/>
              <a:buFont typeface="Wingdings 2" pitchFamily="-106" charset="2"/>
              <a:buNone/>
              <a:tabLst/>
              <a:defRPr/>
            </a:pPr>
            <a:r>
              <a:rPr kumimoji="0" lang="de-DE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 Unicode MS" pitchFamily="34" charset="-128"/>
                <a:ea typeface="Arial Unicode MS" pitchFamily="-106" charset="0"/>
                <a:cs typeface="Arial Unicode MS" pitchFamily="34" charset="-128"/>
              </a:rPr>
              <a:t>Helge Reelfs</a:t>
            </a:r>
          </a:p>
        </p:txBody>
      </p:sp>
      <p:pic>
        <p:nvPicPr>
          <p:cNvPr id="14" name="Picture 13" descr="rwth_comsys_bild_cmyk.pdf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2" y="6419463"/>
            <a:ext cx="2030415" cy="39617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98" r:id="rId2"/>
    <p:sldLayoutId id="2147483993" r:id="rId3"/>
    <p:sldLayoutId id="2147483999" r:id="rId4"/>
    <p:sldLayoutId id="2147483994" r:id="rId5"/>
    <p:sldLayoutId id="2147483995" r:id="rId6"/>
    <p:sldLayoutId id="2147483989" r:id="rId7"/>
    <p:sldLayoutId id="2147483990" r:id="rId8"/>
    <p:sldLayoutId id="2147483991" r:id="rId9"/>
    <p:sldLayoutId id="2147483997" r:id="rId10"/>
    <p:sldLayoutId id="2147483996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Arial Unicode MS" pitchFamily="-108" charset="0"/>
          <a:cs typeface="Arial Unicode MS" pitchFamily="-108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Rounded MT Bold" pitchFamily="34" charset="0"/>
          <a:ea typeface="Arial Unicode MS" pitchFamily="-108" charset="0"/>
          <a:cs typeface="Arial Unicode MS" pitchFamily="-10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Rounded MT Bold" pitchFamily="34" charset="0"/>
          <a:ea typeface="Arial Unicode MS" pitchFamily="-108" charset="0"/>
          <a:cs typeface="Arial Unicode MS" pitchFamily="-10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Rounded MT Bold" pitchFamily="34" charset="0"/>
          <a:ea typeface="Arial Unicode MS" pitchFamily="-108" charset="0"/>
          <a:cs typeface="Arial Unicode MS" pitchFamily="-10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 Rounded MT Bold" pitchFamily="34" charset="0"/>
          <a:ea typeface="Arial Unicode MS" pitchFamily="-108" charset="0"/>
          <a:cs typeface="Arial Unicode MS" pitchFamily="-10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418F"/>
          </a:solidFill>
          <a:latin typeface="Arial Rounded MT Bold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418F"/>
          </a:solidFill>
          <a:latin typeface="Arial Rounded MT Bold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418F"/>
          </a:solidFill>
          <a:latin typeface="Arial Rounded MT Bold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418F"/>
          </a:solidFill>
          <a:latin typeface="Arial Rounded MT Bold" pitchFamily="34" charset="0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rgbClr val="00418F"/>
        </a:buClr>
        <a:buFont typeface="Wingdings 2" pitchFamily="-106" charset="2"/>
        <a:buChar char=""/>
        <a:defRPr sz="2400">
          <a:solidFill>
            <a:schemeClr val="tx1"/>
          </a:solidFill>
          <a:latin typeface="Arial Unicode MS" pitchFamily="34" charset="-128"/>
          <a:ea typeface="Arial Unicode MS" pitchFamily="-108" charset="0"/>
          <a:cs typeface="Arial Unicode MS" pitchFamily="34" charset="-128"/>
        </a:defRPr>
      </a:lvl1pPr>
      <a:lvl2pPr marL="742950" indent="-28575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418F"/>
        </a:buClr>
        <a:buFont typeface="Wingdings 3" pitchFamily="-106" charset="2"/>
        <a:buChar char=""/>
        <a:defRPr sz="2000">
          <a:solidFill>
            <a:schemeClr val="tx1"/>
          </a:solidFill>
          <a:latin typeface="Arial Unicode MS" pitchFamily="34" charset="-128"/>
          <a:ea typeface="Arial Unicode MS" pitchFamily="-108" charset="0"/>
          <a:cs typeface="Arial Unicode MS" pitchFamily="34" charset="-128"/>
        </a:defRPr>
      </a:lvl2pPr>
      <a:lvl3pPr marL="11430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418F"/>
        </a:buClr>
        <a:buFont typeface="Wingdings 2" pitchFamily="-106" charset="2"/>
        <a:buChar char="¾"/>
        <a:defRPr>
          <a:solidFill>
            <a:schemeClr val="tx1"/>
          </a:solidFill>
          <a:latin typeface="Arial Unicode MS" pitchFamily="34" charset="-128"/>
          <a:ea typeface="Arial Unicode MS" pitchFamily="-108" charset="0"/>
          <a:cs typeface="Arial Unicode MS" pitchFamily="34" charset="-128"/>
        </a:defRPr>
      </a:lvl3pPr>
      <a:lvl4pPr marL="15621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418F"/>
        </a:buClr>
        <a:buFont typeface="Wingdings 3" pitchFamily="-106" charset="2"/>
        <a:buChar char="¬"/>
        <a:defRPr>
          <a:solidFill>
            <a:schemeClr val="tx1"/>
          </a:solidFill>
          <a:latin typeface="Arial Unicode MS" pitchFamily="34" charset="-128"/>
          <a:ea typeface="Arial Unicode MS" pitchFamily="-108" charset="0"/>
          <a:cs typeface="Arial Unicode MS" pitchFamily="34" charset="-128"/>
        </a:defRPr>
      </a:lvl4pPr>
      <a:lvl5pPr marL="19812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418F"/>
        </a:buClr>
        <a:buChar char="-"/>
        <a:defRPr>
          <a:solidFill>
            <a:schemeClr val="tx1"/>
          </a:solidFill>
          <a:latin typeface="Arial Unicode MS" pitchFamily="34" charset="-128"/>
          <a:ea typeface="Arial Unicode MS" pitchFamily="-108" charset="0"/>
          <a:cs typeface="Arial Unicode MS" pitchFamily="34" charset="-128"/>
        </a:defRPr>
      </a:lvl5pPr>
      <a:lvl6pPr marL="24384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418F"/>
        </a:buClr>
        <a:buChar char="-"/>
        <a:defRPr>
          <a:solidFill>
            <a:schemeClr val="tx1"/>
          </a:solidFill>
          <a:latin typeface="Arial Unicode MS" pitchFamily="34" charset="-128"/>
        </a:defRPr>
      </a:lvl6pPr>
      <a:lvl7pPr marL="28956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418F"/>
        </a:buClr>
        <a:buChar char="-"/>
        <a:defRPr>
          <a:solidFill>
            <a:schemeClr val="tx1"/>
          </a:solidFill>
          <a:latin typeface="Arial Unicode MS" pitchFamily="34" charset="-128"/>
        </a:defRPr>
      </a:lvl7pPr>
      <a:lvl8pPr marL="33528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418F"/>
        </a:buClr>
        <a:buChar char="-"/>
        <a:defRPr>
          <a:solidFill>
            <a:schemeClr val="tx1"/>
          </a:solidFill>
          <a:latin typeface="Arial Unicode MS" pitchFamily="34" charset="-128"/>
        </a:defRPr>
      </a:lvl8pPr>
      <a:lvl9pPr marL="38100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rgbClr val="00418F"/>
        </a:buClr>
        <a:buChar char="-"/>
        <a:defRPr>
          <a:solidFill>
            <a:schemeClr val="tx1"/>
          </a:solidFill>
          <a:latin typeface="Arial Unicode MS" pitchFamily="34" charset="-128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10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528321" y="3712706"/>
            <a:ext cx="8432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418F"/>
              </a:buClr>
              <a:buSzTx/>
              <a:buFont typeface="Wingdings 2" pitchFamily="-106" charset="2"/>
              <a:buNone/>
              <a:tabLst/>
              <a:defRPr/>
            </a:pPr>
            <a:r>
              <a:rPr kumimoji="0" lang="de-DE" sz="2200" b="0" i="0" u="sng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Helge Reelfs</a:t>
            </a:r>
            <a:endParaRPr kumimoji="0" lang="de-DE" sz="22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65714" y="5963170"/>
            <a:ext cx="58738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DE" sz="16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</a:t>
            </a:r>
            <a:r>
              <a:rPr lang="de-DE" sz="16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</a:t>
            </a:r>
            <a:r>
              <a:rPr lang="en-DE" sz="16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 </a:t>
            </a:r>
            <a:r>
              <a:rPr lang="de-DE" sz="16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</a:t>
            </a:r>
            <a:r>
              <a:rPr lang="en-DE" sz="16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</a:t>
            </a:r>
            <a:r>
              <a:rPr lang="de-DE" sz="16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</a:t>
            </a:r>
            <a:r>
              <a:rPr lang="en-DE" sz="16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</a:t>
            </a:r>
            <a:r>
              <a:rPr lang="de-DE" sz="16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</a:t>
            </a:r>
            <a:r>
              <a:rPr lang="en-DE" sz="1600" dirty="0" err="1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</a:t>
            </a:r>
            <a:r>
              <a:rPr lang="de-DE" sz="16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</a:t>
            </a:r>
            <a:r>
              <a:rPr lang="en-DE" sz="16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</a:t>
            </a:r>
            <a:r>
              <a:rPr lang="de-DE" sz="16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</a:t>
            </a:r>
            <a:r>
              <a:rPr lang="en-DE" sz="16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de-DE" sz="16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</a:t>
            </a:r>
            <a:r>
              <a:rPr lang="en-DE" sz="16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</a:t>
            </a:r>
            <a:r>
              <a:rPr lang="de-DE" sz="16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DE" sz="16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</a:t>
            </a:r>
            <a:r>
              <a:rPr lang="de-DE" sz="16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</a:t>
            </a:r>
            <a:r>
              <a:rPr lang="en-DE" sz="16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</a:t>
            </a:r>
            <a:r>
              <a:rPr lang="de-DE" sz="16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DE" sz="16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</a:t>
            </a:r>
            <a:r>
              <a:rPr lang="de-DE" sz="16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</a:t>
            </a:r>
            <a:r>
              <a:rPr lang="en-DE" sz="16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</a:t>
            </a:r>
            <a:r>
              <a:rPr lang="de-DE" sz="16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201</a:t>
            </a:r>
            <a:r>
              <a:rPr lang="en-DE" sz="16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</a:t>
            </a:r>
            <a:endParaRPr lang="de-DE" sz="1600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2850204" y="1228879"/>
            <a:ext cx="6164306" cy="2295525"/>
          </a:xfrm>
        </p:spPr>
        <p:txBody>
          <a:bodyPr/>
          <a:lstStyle/>
          <a:p>
            <a:pPr algn="r"/>
            <a:r>
              <a:rPr lang="de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</a:t>
            </a:r>
            <a:r>
              <a:rPr lang="en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</a:t>
            </a:r>
            <a:r>
              <a:rPr lang="de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</a:t>
            </a:r>
            <a:r>
              <a:rPr lang="en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</a:t>
            </a:r>
            <a:r>
              <a:rPr lang="de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</a:t>
            </a:r>
            <a:r>
              <a:rPr lang="en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</a:t>
            </a:r>
            <a:r>
              <a:rPr lang="de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</a:t>
            </a:r>
            <a:r>
              <a:rPr lang="en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de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</a:t>
            </a:r>
            <a:r>
              <a:rPr lang="en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</a:t>
            </a:r>
            <a:r>
              <a:rPr lang="de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</a:t>
            </a:r>
            <a:r>
              <a:rPr lang="en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</a:t>
            </a:r>
            <a:r>
              <a:rPr lang="de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</a:t>
            </a:r>
            <a:r>
              <a:rPr lang="en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de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</a:t>
            </a:r>
            <a:r>
              <a:rPr lang="en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 </a:t>
            </a:r>
            <a:r>
              <a:rPr lang="de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</a:t>
            </a:r>
            <a:r>
              <a:rPr lang="en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de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</a:t>
            </a:r>
            <a:r>
              <a:rPr lang="en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</a:t>
            </a:r>
            <a:r>
              <a:rPr lang="de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</a:t>
            </a:r>
            <a:r>
              <a:rPr lang="en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</a:t>
            </a:r>
            <a:r>
              <a:rPr lang="de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</a:t>
            </a:r>
            <a:r>
              <a:rPr lang="en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</a:t>
            </a:r>
            <a:r>
              <a:rPr lang="de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</a:t>
            </a:r>
            <a:r>
              <a:rPr lang="en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</a:t>
            </a:r>
            <a:r>
              <a:rPr lang="de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</a:t>
            </a:r>
            <a:r>
              <a:rPr lang="en-DE" sz="4200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</a:t>
            </a:r>
            <a:r>
              <a:rPr lang="de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</a:t>
            </a:r>
            <a:r>
              <a:rPr lang="en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</a:t>
            </a:r>
            <a:r>
              <a:rPr lang="de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</a:t>
            </a:r>
            <a:r>
              <a:rPr lang="en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</a:t>
            </a:r>
            <a:r>
              <a:rPr lang="de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</a:t>
            </a:r>
            <a:r>
              <a:rPr lang="en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de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</a:t>
            </a:r>
            <a:r>
              <a:rPr lang="en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</a:t>
            </a:r>
            <a:r>
              <a:rPr lang="de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</a:t>
            </a:r>
            <a:r>
              <a:rPr lang="en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</a:t>
            </a:r>
            <a:r>
              <a:rPr lang="de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</a:t>
            </a:r>
            <a:r>
              <a:rPr lang="en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de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</a:t>
            </a:r>
            <a:r>
              <a:rPr lang="en-DE" sz="4200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</a:t>
            </a:r>
            <a:r>
              <a:rPr lang="de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</a:t>
            </a:r>
            <a:r>
              <a:rPr lang="en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</a:t>
            </a:r>
            <a:r>
              <a:rPr lang="de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</a:t>
            </a:r>
            <a:r>
              <a:rPr lang="en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</a:t>
            </a:r>
            <a:r>
              <a:rPr lang="de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</a:t>
            </a:r>
            <a:r>
              <a:rPr lang="en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</a:t>
            </a:r>
            <a:r>
              <a:rPr lang="de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</a:t>
            </a:r>
            <a:r>
              <a:rPr lang="en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</a:t>
            </a:r>
            <a:r>
              <a:rPr lang="de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</a:t>
            </a:r>
            <a:r>
              <a:rPr lang="en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</a:t>
            </a:r>
            <a:r>
              <a:rPr lang="de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</a:t>
            </a:r>
            <a:r>
              <a:rPr lang="en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de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</a:t>
            </a:r>
            <a:r>
              <a:rPr lang="en-DE" sz="42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</a:t>
            </a:r>
            <a:r>
              <a:rPr lang="en-DE" sz="4200" dirty="0">
                <a:ea typeface="Arial Unicode MS" pitchFamily="34" charset="-128"/>
              </a:rPr>
              <a:t>p</a:t>
            </a:r>
            <a:endParaRPr lang="en-US" sz="42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026" name="Picture 2" descr="Image result for jodel">
            <a:extLst>
              <a:ext uri="{FF2B5EF4-FFF2-40B4-BE49-F238E27FC236}">
                <a16:creationId xmlns:a16="http://schemas.microsoft.com/office/drawing/2014/main" id="{7559642B-8DFA-4FEF-9BBC-239420335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78403">
            <a:off x="-71325" y="629283"/>
            <a:ext cx="2937253" cy="29372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6381"/>
    </mc:Choice>
    <mc:Fallback xmlns="">
      <p:transition advTm="2638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3CDD3-1D1C-4218-B297-642F80953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M</a:t>
            </a:r>
            <a:r>
              <a:rPr lang="de-DE" dirty="0"/>
              <a:t>o</a:t>
            </a:r>
            <a:r>
              <a:rPr lang="en-DE" dirty="0"/>
              <a:t>t</a:t>
            </a:r>
            <a:r>
              <a:rPr lang="de-DE" dirty="0"/>
              <a:t>i</a:t>
            </a:r>
            <a:r>
              <a:rPr lang="en-DE" dirty="0"/>
              <a:t>v</a:t>
            </a:r>
            <a:r>
              <a:rPr lang="de-DE" dirty="0"/>
              <a:t>a</a:t>
            </a:r>
            <a:r>
              <a:rPr lang="en-DE" dirty="0"/>
              <a:t>t</a:t>
            </a:r>
            <a:r>
              <a:rPr lang="de-DE" dirty="0"/>
              <a:t>i</a:t>
            </a:r>
            <a:r>
              <a:rPr lang="en-DE" dirty="0"/>
              <a:t>o</a:t>
            </a:r>
            <a:r>
              <a:rPr lang="de-DE" dirty="0"/>
              <a:t>n</a:t>
            </a:r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C906C1-0F4B-44AC-BC10-CF14DB85B7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28824142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4480A72-1EA4-4AF6-8575-54E0EE469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Hashtag Usage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CCC7376-EEEE-456D-90E8-123DF1D0E7F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DE" dirty="0"/>
              <a:t>Why Hashtags?</a:t>
            </a:r>
          </a:p>
          <a:p>
            <a:pPr lvl="1"/>
            <a:r>
              <a:rPr lang="en-DE" dirty="0"/>
              <a:t>Actual question </a:t>
            </a:r>
            <a:r>
              <a:rPr lang="en-DE" b="1" i="1" dirty="0"/>
              <a:t>how does information spread within a network?</a:t>
            </a:r>
          </a:p>
          <a:p>
            <a:pPr lvl="1"/>
            <a:r>
              <a:rPr lang="en-DE" dirty="0"/>
              <a:t>Hashtags may be used as a proxy for </a:t>
            </a:r>
            <a:r>
              <a:rPr lang="en-DE" i="1" dirty="0"/>
              <a:t>information</a:t>
            </a:r>
          </a:p>
          <a:p>
            <a:r>
              <a:rPr lang="en-DE" dirty="0"/>
              <a:t>Didn’t other</a:t>
            </a:r>
            <a:r>
              <a:rPr lang="de-DE" dirty="0"/>
              <a:t>s</a:t>
            </a:r>
            <a:r>
              <a:rPr lang="en-DE" dirty="0"/>
              <a:t> already investigate on that? – Sure.</a:t>
            </a:r>
          </a:p>
          <a:p>
            <a:pPr lvl="1"/>
            <a:r>
              <a:rPr lang="en-DE" dirty="0"/>
              <a:t>Lots of contagion/epidemic modelling</a:t>
            </a:r>
          </a:p>
          <a:p>
            <a:pPr lvl="1"/>
            <a:r>
              <a:rPr lang="en-DE" dirty="0"/>
              <a:t>Lots of work on, e.g., Twitter</a:t>
            </a:r>
          </a:p>
        </p:txBody>
      </p:sp>
    </p:spTree>
    <p:extLst>
      <p:ext uri="{BB962C8B-B14F-4D97-AF65-F5344CB8AC3E}">
        <p14:creationId xmlns:p14="http://schemas.microsoft.com/office/powerpoint/2010/main" val="17008490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4480A72-1EA4-4AF6-8575-54E0EE469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Hashtag Usage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2F3F8D0-B841-496D-B9DE-F93892E96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04939">
            <a:off x="193843" y="-172195"/>
            <a:ext cx="501683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197490C-5B78-410D-828C-41F8ADC601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13437">
            <a:off x="4264766" y="910458"/>
            <a:ext cx="5282514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1731212-FDFA-4D6C-9E9B-D63EF8A5AA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47409" y="1568081"/>
            <a:ext cx="5698554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900D37-B786-4A30-9A87-58BCAFB1A3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111074">
            <a:off x="2706139" y="1989307"/>
            <a:ext cx="5289126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3AF3C0-2A61-4EFD-A5E0-01D13E05B8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403455">
            <a:off x="-1495395" y="2875301"/>
            <a:ext cx="5112201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5917869-DABB-494C-8571-47CF0EC3F3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70430" y="2855180"/>
            <a:ext cx="5606833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A81060D-70F3-4F8B-9D52-DD9F9651AA9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40173" y="4262457"/>
            <a:ext cx="4996543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FE7D8F7-9138-4346-802F-8EAA73E8A9A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0037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4480A72-1EA4-4AF6-8575-54E0EE469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Hashtag Usage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CCC7376-EEEE-456D-90E8-123DF1D0E7F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DE" dirty="0"/>
              <a:t>Why Hashtags?</a:t>
            </a:r>
          </a:p>
          <a:p>
            <a:pPr lvl="1"/>
            <a:r>
              <a:rPr lang="en-DE" dirty="0"/>
              <a:t>Actual question </a:t>
            </a:r>
            <a:r>
              <a:rPr lang="en-DE" b="1" i="1" dirty="0"/>
              <a:t>how does information spread within a network?</a:t>
            </a:r>
          </a:p>
          <a:p>
            <a:pPr lvl="1"/>
            <a:r>
              <a:rPr lang="en-DE" dirty="0"/>
              <a:t>Hashtags may be used as a proxy for </a:t>
            </a:r>
            <a:r>
              <a:rPr lang="en-DE" i="1" dirty="0"/>
              <a:t>information</a:t>
            </a:r>
          </a:p>
          <a:p>
            <a:r>
              <a:rPr lang="en-DE" dirty="0"/>
              <a:t>Didn’t other</a:t>
            </a:r>
            <a:r>
              <a:rPr lang="en-GB" dirty="0"/>
              <a:t>s</a:t>
            </a:r>
            <a:r>
              <a:rPr lang="en-DE" dirty="0"/>
              <a:t> already investigate on that? – Sure.</a:t>
            </a:r>
          </a:p>
          <a:p>
            <a:pPr lvl="1"/>
            <a:r>
              <a:rPr lang="en-DE" dirty="0"/>
              <a:t>Lots of contagion/epidemic modelling</a:t>
            </a:r>
          </a:p>
          <a:p>
            <a:pPr lvl="1"/>
            <a:r>
              <a:rPr lang="en-DE" dirty="0"/>
              <a:t>Lots of work on e.g., Twitter</a:t>
            </a:r>
          </a:p>
          <a:p>
            <a:r>
              <a:rPr lang="en-DE" dirty="0"/>
              <a:t>Why then do the </a:t>
            </a:r>
            <a:r>
              <a:rPr lang="en-DE" i="1" dirty="0"/>
              <a:t>same</a:t>
            </a:r>
            <a:r>
              <a:rPr lang="en-DE" dirty="0"/>
              <a:t> </a:t>
            </a:r>
            <a:r>
              <a:rPr lang="en-DE" dirty="0" err="1"/>
              <a:t>Jodel</a:t>
            </a:r>
            <a:r>
              <a:rPr lang="en-DE" dirty="0"/>
              <a:t>?</a:t>
            </a:r>
          </a:p>
          <a:p>
            <a:pPr lvl="1"/>
            <a:r>
              <a:rPr lang="en-DE" dirty="0" err="1"/>
              <a:t>Jodel</a:t>
            </a:r>
            <a:r>
              <a:rPr lang="en-DE" dirty="0"/>
              <a:t> combines unique design decisions/features</a:t>
            </a:r>
          </a:p>
          <a:p>
            <a:pPr lvl="2"/>
            <a:r>
              <a:rPr lang="en-DE" dirty="0"/>
              <a:t>Location-based</a:t>
            </a:r>
          </a:p>
          <a:p>
            <a:pPr lvl="2"/>
            <a:r>
              <a:rPr lang="en-DE" dirty="0"/>
              <a:t>Anonymous</a:t>
            </a:r>
          </a:p>
          <a:p>
            <a:pPr lvl="1"/>
            <a:r>
              <a:rPr lang="en-DE" dirty="0"/>
              <a:t>How does information spread in this </a:t>
            </a:r>
            <a:r>
              <a:rPr lang="de-DE" i="1" dirty="0"/>
              <a:t>different</a:t>
            </a:r>
            <a:r>
              <a:rPr lang="de-DE" dirty="0"/>
              <a:t> </a:t>
            </a:r>
            <a:r>
              <a:rPr lang="en-DE" dirty="0"/>
              <a:t>setting?</a:t>
            </a:r>
          </a:p>
          <a:p>
            <a:endParaRPr lang="en-DE" dirty="0"/>
          </a:p>
        </p:txBody>
      </p:sp>
      <p:pic>
        <p:nvPicPr>
          <p:cNvPr id="2050" name="Picture 2" descr="Nerd Face on Apple iOS 12.2">
            <a:extLst>
              <a:ext uri="{FF2B5EF4-FFF2-40B4-BE49-F238E27FC236}">
                <a16:creationId xmlns:a16="http://schemas.microsoft.com/office/drawing/2014/main" id="{728B9DDC-AEA1-462B-96DB-10372B6F4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3819" y="4365287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91172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3CDD3-1D1C-4218-B297-642F80953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5456" y="1702828"/>
            <a:ext cx="5642042" cy="457200"/>
          </a:xfrm>
        </p:spPr>
        <p:txBody>
          <a:bodyPr/>
          <a:lstStyle/>
          <a:p>
            <a:r>
              <a:rPr lang="de-DE" dirty="0"/>
              <a:t>But </a:t>
            </a:r>
            <a:r>
              <a:rPr lang="de-DE" dirty="0" err="1"/>
              <a:t>wait</a:t>
            </a:r>
            <a:r>
              <a:rPr lang="de-DE" dirty="0"/>
              <a:t>, </a:t>
            </a:r>
            <a:r>
              <a:rPr lang="de-DE" i="1" dirty="0" err="1"/>
              <a:t>Jodel</a:t>
            </a:r>
            <a:r>
              <a:rPr lang="de-DE" dirty="0"/>
              <a:t> – </a:t>
            </a:r>
            <a:br>
              <a:rPr lang="de-DE" dirty="0"/>
            </a:br>
            <a:r>
              <a:rPr lang="de-DE" dirty="0" err="1"/>
              <a:t>never</a:t>
            </a:r>
            <a:r>
              <a:rPr lang="de-DE" dirty="0"/>
              <a:t> </a:t>
            </a:r>
            <a:r>
              <a:rPr lang="de-DE" dirty="0" err="1"/>
              <a:t>heard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…</a:t>
            </a:r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C906C1-0F4B-44AC-BC10-CF14DB85B7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DE"/>
          </a:p>
        </p:txBody>
      </p:sp>
      <p:pic>
        <p:nvPicPr>
          <p:cNvPr id="1026" name="Picture 2" descr="Thinking Face on Apple iOS 12.2">
            <a:extLst>
              <a:ext uri="{FF2B5EF4-FFF2-40B4-BE49-F238E27FC236}">
                <a16:creationId xmlns:a16="http://schemas.microsoft.com/office/drawing/2014/main" id="{2D3DF92A-36B5-40A7-BFE9-BAEC9DD821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4831" y="1870631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433472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82072-2B57-4BF1-99A4-E37AA93B0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J</a:t>
            </a:r>
            <a:r>
              <a:rPr lang="de-DE" dirty="0"/>
              <a:t>o</a:t>
            </a:r>
            <a:r>
              <a:rPr lang="en-DE" dirty="0"/>
              <a:t>d</a:t>
            </a:r>
            <a:r>
              <a:rPr lang="de-DE" dirty="0"/>
              <a:t>e</a:t>
            </a:r>
            <a:r>
              <a:rPr lang="en-DE" dirty="0"/>
              <a:t>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8C1A26-8BEB-45FF-9441-D35921B7E45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DE" dirty="0"/>
              <a:t>Microblogging/</a:t>
            </a:r>
            <a:r>
              <a:rPr lang="de-DE" dirty="0"/>
              <a:t>C</a:t>
            </a:r>
            <a:r>
              <a:rPr lang="en-DE" dirty="0"/>
              <a:t>h</a:t>
            </a:r>
            <a:r>
              <a:rPr lang="de-DE" dirty="0"/>
              <a:t>a</a:t>
            </a:r>
            <a:r>
              <a:rPr lang="en-DE" dirty="0"/>
              <a:t>t</a:t>
            </a:r>
            <a:r>
              <a:rPr lang="de-DE" dirty="0"/>
              <a:t>t</a:t>
            </a:r>
            <a:r>
              <a:rPr lang="en-DE" dirty="0" err="1"/>
              <a:t>i</a:t>
            </a:r>
            <a:r>
              <a:rPr lang="de-DE" dirty="0"/>
              <a:t>n</a:t>
            </a:r>
            <a:r>
              <a:rPr lang="en-DE" dirty="0"/>
              <a:t>g App</a:t>
            </a:r>
            <a:endParaRPr lang="de-DE" dirty="0"/>
          </a:p>
          <a:p>
            <a:pPr lvl="1"/>
            <a:r>
              <a:rPr lang="de-DE" dirty="0"/>
              <a:t>Text</a:t>
            </a:r>
          </a:p>
          <a:p>
            <a:pPr lvl="1"/>
            <a:r>
              <a:rPr lang="de-DE" dirty="0"/>
              <a:t>Images</a:t>
            </a:r>
          </a:p>
          <a:p>
            <a:pPr lvl="1"/>
            <a:r>
              <a:rPr lang="de-DE" dirty="0"/>
              <a:t>(Short </a:t>
            </a:r>
            <a:r>
              <a:rPr lang="de-DE" dirty="0" err="1"/>
              <a:t>videos</a:t>
            </a:r>
            <a:r>
              <a:rPr lang="de-DE" dirty="0"/>
              <a:t>)</a:t>
            </a:r>
            <a:endParaRPr lang="en-DE" dirty="0"/>
          </a:p>
          <a:p>
            <a:r>
              <a:rPr lang="en-DE" dirty="0"/>
              <a:t>Creating </a:t>
            </a:r>
            <a:r>
              <a:rPr lang="en-DE" i="1" dirty="0"/>
              <a:t>local</a:t>
            </a:r>
            <a:r>
              <a:rPr lang="en-DE" dirty="0"/>
              <a:t> communities</a:t>
            </a:r>
          </a:p>
          <a:p>
            <a:r>
              <a:rPr lang="en-DE" dirty="0"/>
              <a:t>No user profiles</a:t>
            </a:r>
            <a:endParaRPr lang="en-GB" dirty="0"/>
          </a:p>
          <a:p>
            <a:r>
              <a:rPr lang="en-GB" dirty="0"/>
              <a:t>Specific channels</a:t>
            </a:r>
          </a:p>
          <a:p>
            <a:pPr lvl="1"/>
            <a:r>
              <a:rPr lang="en-GB" dirty="0"/>
              <a:t>@</a:t>
            </a:r>
            <a:r>
              <a:rPr lang="en-GB" dirty="0" err="1"/>
              <a:t>TheWebConference</a:t>
            </a:r>
            <a:endParaRPr lang="en-DE" dirty="0"/>
          </a:p>
          <a:p>
            <a:r>
              <a:rPr lang="en-DE" dirty="0"/>
              <a:t>Set out in Germany late</a:t>
            </a:r>
            <a:r>
              <a:rPr lang="de-DE" dirty="0"/>
              <a:t> 20</a:t>
            </a:r>
            <a:r>
              <a:rPr lang="en-DE" dirty="0"/>
              <a:t>14</a:t>
            </a:r>
          </a:p>
          <a:p>
            <a:r>
              <a:rPr lang="en-DE" dirty="0"/>
              <a:t>Popular across Europe &amp; Gulf states</a:t>
            </a:r>
          </a:p>
          <a:p>
            <a:r>
              <a:rPr lang="de-DE" dirty="0"/>
              <a:t>M</a:t>
            </a:r>
            <a:r>
              <a:rPr lang="en-DE" dirty="0"/>
              <a:t>o</a:t>
            </a:r>
            <a:r>
              <a:rPr lang="de-DE" dirty="0"/>
              <a:t>s</a:t>
            </a:r>
            <a:r>
              <a:rPr lang="en-DE" dirty="0"/>
              <a:t>t</a:t>
            </a:r>
            <a:r>
              <a:rPr lang="de-DE" dirty="0"/>
              <a:t>l</a:t>
            </a:r>
            <a:r>
              <a:rPr lang="en-DE" dirty="0"/>
              <a:t>y Students &amp; Pupils</a:t>
            </a:r>
          </a:p>
        </p:txBody>
      </p:sp>
      <p:pic>
        <p:nvPicPr>
          <p:cNvPr id="1026" name="Picture 2" descr="https://jodel.com/assets/img/en/teaser-demo-iphone.png">
            <a:extLst>
              <a:ext uri="{FF2B5EF4-FFF2-40B4-BE49-F238E27FC236}">
                <a16:creationId xmlns:a16="http://schemas.microsoft.com/office/drawing/2014/main" id="{2141BFC3-55D9-4271-8196-64D620FF7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012" y="110330"/>
            <a:ext cx="3102988" cy="632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62701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82072-2B57-4BF1-99A4-E37AA93B0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J</a:t>
            </a:r>
            <a:r>
              <a:rPr lang="de-DE" dirty="0"/>
              <a:t>o</a:t>
            </a:r>
            <a:r>
              <a:rPr lang="en-DE" dirty="0"/>
              <a:t>d</a:t>
            </a:r>
            <a:r>
              <a:rPr lang="de-DE" dirty="0"/>
              <a:t>e</a:t>
            </a:r>
            <a:r>
              <a:rPr lang="en-DE" dirty="0"/>
              <a:t>l</a:t>
            </a:r>
          </a:p>
        </p:txBody>
      </p:sp>
      <p:pic>
        <p:nvPicPr>
          <p:cNvPr id="1026" name="Picture 2" descr="https://jodel.com/assets/img/en/teaser-demo-iphone.png">
            <a:extLst>
              <a:ext uri="{FF2B5EF4-FFF2-40B4-BE49-F238E27FC236}">
                <a16:creationId xmlns:a16="http://schemas.microsoft.com/office/drawing/2014/main" id="{2141BFC3-55D9-4271-8196-64D620FF7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519" y="103188"/>
            <a:ext cx="3102988" cy="632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D140587-3806-4578-BAFF-C2632D710635}"/>
              </a:ext>
            </a:extLst>
          </p:cNvPr>
          <p:cNvGrpSpPr/>
          <p:nvPr/>
        </p:nvGrpSpPr>
        <p:grpSpPr>
          <a:xfrm>
            <a:off x="734480" y="1060265"/>
            <a:ext cx="4226626" cy="369332"/>
            <a:chOff x="734480" y="1060265"/>
            <a:chExt cx="4226626" cy="36933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A2D98B3-6988-4A24-85D1-D86D08831F0B}"/>
                </a:ext>
              </a:extLst>
            </p:cNvPr>
            <p:cNvSpPr/>
            <p:nvPr/>
          </p:nvSpPr>
          <p:spPr bwMode="auto">
            <a:xfrm>
              <a:off x="4163438" y="1089498"/>
              <a:ext cx="797668" cy="321013"/>
            </a:xfrm>
            <a:prstGeom prst="rect">
              <a:avLst/>
            </a:prstGeom>
            <a:noFill/>
            <a:ln w="57150"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DE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91080D2-7B62-4E21-B31D-7AC1F702DC79}"/>
                </a:ext>
              </a:extLst>
            </p:cNvPr>
            <p:cNvCxnSpPr>
              <a:cxnSpLocks/>
              <a:stCxn id="4" idx="1"/>
            </p:cNvCxnSpPr>
            <p:nvPr/>
          </p:nvCxnSpPr>
          <p:spPr bwMode="auto">
            <a:xfrm flipH="1">
              <a:off x="2188724" y="1250005"/>
              <a:ext cx="1974714" cy="0"/>
            </a:xfrm>
            <a:prstGeom prst="line">
              <a:avLst/>
            </a:prstGeom>
            <a:ln w="57150"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EE82B0F-1D3D-4578-8516-D0B9E406F607}"/>
                </a:ext>
              </a:extLst>
            </p:cNvPr>
            <p:cNvSpPr txBox="1"/>
            <p:nvPr/>
          </p:nvSpPr>
          <p:spPr>
            <a:xfrm>
              <a:off x="734480" y="1060265"/>
              <a:ext cx="14542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1800" b="1" dirty="0"/>
                <a:t>C</a:t>
              </a:r>
              <a:r>
                <a:rPr lang="en-DE" sz="1800" b="1" dirty="0"/>
                <a:t>o</a:t>
              </a:r>
              <a:r>
                <a:rPr lang="de-DE" sz="1800" b="1" dirty="0"/>
                <a:t>m</a:t>
              </a:r>
              <a:r>
                <a:rPr lang="en-DE" sz="1800" b="1" dirty="0"/>
                <a:t>m</a:t>
              </a:r>
              <a:r>
                <a:rPr lang="de-DE" sz="1800" b="1" dirty="0"/>
                <a:t>u</a:t>
              </a:r>
              <a:r>
                <a:rPr lang="en-DE" sz="1800" b="1" dirty="0"/>
                <a:t>n</a:t>
              </a:r>
              <a:r>
                <a:rPr lang="de-DE" sz="1800" b="1" dirty="0"/>
                <a:t>i</a:t>
              </a:r>
              <a:r>
                <a:rPr lang="en-DE" sz="1800" b="1" dirty="0"/>
                <a:t>t</a:t>
              </a:r>
              <a:r>
                <a:rPr lang="de-DE" sz="1800" b="1" dirty="0"/>
                <a:t>y</a:t>
              </a:r>
              <a:endParaRPr lang="en-DE" sz="1800" b="1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D02C124-7AFA-446A-BF79-11A5EAA2D1BC}"/>
              </a:ext>
            </a:extLst>
          </p:cNvPr>
          <p:cNvGrpSpPr/>
          <p:nvPr/>
        </p:nvGrpSpPr>
        <p:grpSpPr>
          <a:xfrm>
            <a:off x="1465447" y="1384572"/>
            <a:ext cx="4166868" cy="372453"/>
            <a:chOff x="1465447" y="1384572"/>
            <a:chExt cx="4166868" cy="3724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A133613-94F8-4D40-B8FB-E6829B36D9C8}"/>
                </a:ext>
              </a:extLst>
            </p:cNvPr>
            <p:cNvSpPr/>
            <p:nvPr/>
          </p:nvSpPr>
          <p:spPr bwMode="auto">
            <a:xfrm>
              <a:off x="3483177" y="1384572"/>
              <a:ext cx="2149138" cy="321013"/>
            </a:xfrm>
            <a:prstGeom prst="rect">
              <a:avLst/>
            </a:prstGeom>
            <a:noFill/>
            <a:ln w="57150"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DE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24E4ED6-CACC-4480-9115-4C36B2E0E80B}"/>
                </a:ext>
              </a:extLst>
            </p:cNvPr>
            <p:cNvCxnSpPr>
              <a:cxnSpLocks/>
              <a:stCxn id="8" idx="1"/>
            </p:cNvCxnSpPr>
            <p:nvPr/>
          </p:nvCxnSpPr>
          <p:spPr bwMode="auto">
            <a:xfrm flipH="1">
              <a:off x="2188724" y="1545079"/>
              <a:ext cx="1294453" cy="0"/>
            </a:xfrm>
            <a:prstGeom prst="line">
              <a:avLst/>
            </a:prstGeom>
            <a:ln w="57150"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058354A-62C6-438E-9BC6-E8AF413A0039}"/>
                </a:ext>
              </a:extLst>
            </p:cNvPr>
            <p:cNvSpPr txBox="1"/>
            <p:nvPr/>
          </p:nvSpPr>
          <p:spPr>
            <a:xfrm>
              <a:off x="1465447" y="1387693"/>
              <a:ext cx="7232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1800" b="1" dirty="0"/>
                <a:t>F</a:t>
              </a:r>
              <a:r>
                <a:rPr lang="en-DE" sz="1800" b="1" dirty="0"/>
                <a:t>e</a:t>
              </a:r>
              <a:r>
                <a:rPr lang="de-DE" sz="1800" b="1" dirty="0"/>
                <a:t>e</a:t>
              </a:r>
              <a:r>
                <a:rPr lang="en-DE" sz="1800" b="1" dirty="0"/>
                <a:t>d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01A9A13-3929-45AE-B0CB-05CF95B55DB3}"/>
              </a:ext>
            </a:extLst>
          </p:cNvPr>
          <p:cNvGrpSpPr/>
          <p:nvPr/>
        </p:nvGrpSpPr>
        <p:grpSpPr>
          <a:xfrm>
            <a:off x="978135" y="1758040"/>
            <a:ext cx="4916827" cy="999754"/>
            <a:chOff x="978135" y="1758040"/>
            <a:chExt cx="4916827" cy="99975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5CD9C76-1A8A-4EF8-AF57-31F02A3C4C8D}"/>
                </a:ext>
              </a:extLst>
            </p:cNvPr>
            <p:cNvSpPr/>
            <p:nvPr/>
          </p:nvSpPr>
          <p:spPr bwMode="auto">
            <a:xfrm>
              <a:off x="3188104" y="1758040"/>
              <a:ext cx="2706858" cy="999754"/>
            </a:xfrm>
            <a:prstGeom prst="rect">
              <a:avLst/>
            </a:prstGeom>
            <a:noFill/>
            <a:ln w="57150"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DE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3AB9710-5FBD-4F69-8FF6-A751E955A613}"/>
                </a:ext>
              </a:extLst>
            </p:cNvPr>
            <p:cNvCxnSpPr>
              <a:cxnSpLocks/>
              <a:stCxn id="10" idx="1"/>
            </p:cNvCxnSpPr>
            <p:nvPr/>
          </p:nvCxnSpPr>
          <p:spPr bwMode="auto">
            <a:xfrm flipH="1">
              <a:off x="2188724" y="2257917"/>
              <a:ext cx="999380" cy="0"/>
            </a:xfrm>
            <a:prstGeom prst="line">
              <a:avLst/>
            </a:prstGeom>
            <a:ln w="57150"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E52ADDE-BFD4-4CB0-BB3D-FBAD55FC561A}"/>
                </a:ext>
              </a:extLst>
            </p:cNvPr>
            <p:cNvSpPr txBox="1"/>
            <p:nvPr/>
          </p:nvSpPr>
          <p:spPr>
            <a:xfrm>
              <a:off x="978135" y="1948097"/>
              <a:ext cx="121058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1800" b="1" dirty="0"/>
                <a:t>a</a:t>
              </a:r>
              <a:r>
                <a:rPr lang="en-DE" sz="1800" b="1" dirty="0"/>
                <a:t> “J</a:t>
              </a:r>
              <a:r>
                <a:rPr lang="de-DE" sz="1800" b="1" dirty="0"/>
                <a:t>o</a:t>
              </a:r>
              <a:r>
                <a:rPr lang="en-DE" sz="1800" b="1" dirty="0"/>
                <a:t>d</a:t>
              </a:r>
              <a:r>
                <a:rPr lang="de-DE" sz="1800" b="1" dirty="0"/>
                <a:t>e</a:t>
              </a:r>
              <a:r>
                <a:rPr lang="en-DE" sz="1800" b="1" dirty="0"/>
                <a:t>l”</a:t>
              </a:r>
            </a:p>
            <a:p>
              <a:pPr algn="r"/>
              <a:r>
                <a:rPr lang="en-DE" sz="1800" b="1" dirty="0"/>
                <a:t>(</a:t>
              </a:r>
              <a:r>
                <a:rPr lang="de-DE" sz="1800" b="1" dirty="0"/>
                <a:t>t</a:t>
              </a:r>
              <a:r>
                <a:rPr lang="en-DE" sz="1800" b="1" dirty="0"/>
                <a:t>h</a:t>
              </a:r>
              <a:r>
                <a:rPr lang="de-DE" sz="1800" b="1" dirty="0"/>
                <a:t>r</a:t>
              </a:r>
              <a:r>
                <a:rPr lang="en-DE" sz="1800" b="1" dirty="0"/>
                <a:t>e</a:t>
              </a:r>
              <a:r>
                <a:rPr lang="de-DE" sz="1800" b="1" dirty="0"/>
                <a:t>a</a:t>
              </a:r>
              <a:r>
                <a:rPr lang="en-DE" sz="1800" b="1" dirty="0"/>
                <a:t>d)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61B096E-60B2-4E0D-84D2-909523CEB19E}"/>
              </a:ext>
            </a:extLst>
          </p:cNvPr>
          <p:cNvGrpSpPr/>
          <p:nvPr/>
        </p:nvGrpSpPr>
        <p:grpSpPr>
          <a:xfrm>
            <a:off x="5466945" y="4223866"/>
            <a:ext cx="3085891" cy="739302"/>
            <a:chOff x="5466945" y="4223866"/>
            <a:chExt cx="3085891" cy="73930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D61CF4E-5540-4B68-A4EB-4ECF1EC73071}"/>
                </a:ext>
              </a:extLst>
            </p:cNvPr>
            <p:cNvSpPr/>
            <p:nvPr/>
          </p:nvSpPr>
          <p:spPr bwMode="auto">
            <a:xfrm>
              <a:off x="5466945" y="4223866"/>
              <a:ext cx="440649" cy="739302"/>
            </a:xfrm>
            <a:prstGeom prst="rect">
              <a:avLst/>
            </a:prstGeom>
            <a:noFill/>
            <a:ln w="57150"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DE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9CE58C7-F178-4A06-A4A3-0699D68538AD}"/>
                </a:ext>
              </a:extLst>
            </p:cNvPr>
            <p:cNvCxnSpPr>
              <a:cxnSpLocks/>
              <a:stCxn id="16" idx="3"/>
            </p:cNvCxnSpPr>
            <p:nvPr/>
          </p:nvCxnSpPr>
          <p:spPr bwMode="auto">
            <a:xfrm>
              <a:off x="5907594" y="4593517"/>
              <a:ext cx="872585" cy="0"/>
            </a:xfrm>
            <a:prstGeom prst="line">
              <a:avLst/>
            </a:prstGeom>
            <a:ln w="57150"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27F7990-AB12-47F7-954D-CE7B12A0A269}"/>
                </a:ext>
              </a:extLst>
            </p:cNvPr>
            <p:cNvSpPr txBox="1"/>
            <p:nvPr/>
          </p:nvSpPr>
          <p:spPr>
            <a:xfrm>
              <a:off x="6816463" y="4273539"/>
              <a:ext cx="173637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de-DE" sz="1800" b="1" dirty="0"/>
                <a:t>U</a:t>
              </a:r>
              <a:r>
                <a:rPr lang="en-DE" sz="1800" b="1" dirty="0"/>
                <a:t>p-/</a:t>
              </a:r>
              <a:r>
                <a:rPr lang="de-DE" sz="1800" b="1" dirty="0"/>
                <a:t>D</a:t>
              </a:r>
              <a:r>
                <a:rPr lang="en-DE" sz="1800" b="1" dirty="0" err="1"/>
                <a:t>ownvote</a:t>
              </a:r>
              <a:endParaRPr lang="en-DE" sz="1800" b="1" dirty="0"/>
            </a:p>
            <a:p>
              <a:pPr algn="l"/>
              <a:r>
                <a:rPr lang="en-DE" sz="1800" b="1" dirty="0"/>
                <a:t>&amp; “Karma”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50069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7B7D1F9-86CB-4F3D-BD46-980301835D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294091"/>
              </p:ext>
            </p:extLst>
          </p:nvPr>
        </p:nvGraphicFramePr>
        <p:xfrm>
          <a:off x="1000327" y="3156850"/>
          <a:ext cx="7143345" cy="22250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381115">
                  <a:extLst>
                    <a:ext uri="{9D8B030D-6E8A-4147-A177-3AD203B41FA5}">
                      <a16:colId xmlns:a16="http://schemas.microsoft.com/office/drawing/2014/main" val="3793546262"/>
                    </a:ext>
                  </a:extLst>
                </a:gridCol>
                <a:gridCol w="1055992">
                  <a:extLst>
                    <a:ext uri="{9D8B030D-6E8A-4147-A177-3AD203B41FA5}">
                      <a16:colId xmlns:a16="http://schemas.microsoft.com/office/drawing/2014/main" val="136323409"/>
                    </a:ext>
                  </a:extLst>
                </a:gridCol>
                <a:gridCol w="3706238">
                  <a:extLst>
                    <a:ext uri="{9D8B030D-6E8A-4147-A177-3AD203B41FA5}">
                      <a16:colId xmlns:a16="http://schemas.microsoft.com/office/drawing/2014/main" val="1257323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/>
                        <a:t>Hashtag Uses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0" dirty="0"/>
                        <a:t>41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# occurrences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748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13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# distinct hashtags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787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12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# hashtags used once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994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27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# messages w. hashtags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313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1.2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# users posting hashtags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463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Locations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6.8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# distinct locations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281149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8F68955-3944-47BB-83C4-53E254886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Used Dataset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BFFCEB-1F05-4D57-AC2D-743265E4C19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Ground-truth information from operator</a:t>
            </a:r>
          </a:p>
          <a:p>
            <a:pPr lvl="1"/>
            <a:r>
              <a:rPr lang="en-US" dirty="0"/>
              <a:t>German speaking countries only</a:t>
            </a:r>
          </a:p>
          <a:p>
            <a:pPr lvl="1"/>
            <a:r>
              <a:rPr lang="en-US" dirty="0"/>
              <a:t>10/2014 until 08/2017</a:t>
            </a:r>
          </a:p>
          <a:p>
            <a:pPr lvl="1"/>
            <a:r>
              <a:rPr lang="en-US" dirty="0"/>
              <a:t>Annotated location information with city</a:t>
            </a:r>
          </a:p>
          <a:p>
            <a:r>
              <a:rPr lang="en-US" dirty="0"/>
              <a:t>Simple Hashtag extraction: </a:t>
            </a:r>
            <a:r>
              <a:rPr lang="en-DE" dirty="0">
                <a:latin typeface="Courier New" panose="02070309020205020404" pitchFamily="49" charset="0"/>
                <a:cs typeface="Courier New" panose="02070309020205020404" pitchFamily="49" charset="0"/>
              </a:rPr>
              <a:t>[\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w</a:t>
            </a:r>
            <a:r>
              <a:rPr lang="en-DE" dirty="0"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de-DE" dirty="0" err="1">
                <a:latin typeface="Courier New" panose="02070309020205020404" pitchFamily="49" charset="0"/>
                <a:cs typeface="Courier New" panose="02070309020205020404" pitchFamily="49" charset="0"/>
              </a:rPr>
              <a:t>däöü</a:t>
            </a:r>
            <a:r>
              <a:rPr lang="en-DE" dirty="0">
                <a:latin typeface="Courier New" panose="02070309020205020404" pitchFamily="49" charset="0"/>
                <a:cs typeface="Courier New" panose="02070309020205020404" pitchFamily="49" charset="0"/>
              </a:rPr>
              <a:t>Ä</a:t>
            </a:r>
            <a:r>
              <a:rPr lang="de-DE" dirty="0">
                <a:latin typeface="Courier New" panose="02070309020205020404" pitchFamily="49" charset="0"/>
                <a:cs typeface="Courier New" panose="02070309020205020404" pitchFamily="49" charset="0"/>
              </a:rPr>
              <a:t>Ö</a:t>
            </a:r>
            <a:r>
              <a:rPr lang="en-DE" dirty="0">
                <a:latin typeface="Courier New" panose="02070309020205020404" pitchFamily="49" charset="0"/>
                <a:cs typeface="Courier New" panose="02070309020205020404" pitchFamily="49" charset="0"/>
              </a:rPr>
              <a:t>Ü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ß</a:t>
            </a:r>
            <a:r>
              <a:rPr lang="en-DE" dirty="0">
                <a:latin typeface="Courier New" panose="02070309020205020404" pitchFamily="49" charset="0"/>
                <a:cs typeface="Courier New" panose="02070309020205020404" pitchFamily="49" charset="0"/>
              </a:rPr>
              <a:t>\.\-_]+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242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43E11AF-CEE4-46F3-AFEA-92FC8B51D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6272" y="1702828"/>
            <a:ext cx="6867727" cy="457200"/>
          </a:xfrm>
        </p:spPr>
        <p:txBody>
          <a:bodyPr/>
          <a:lstStyle/>
          <a:p>
            <a:r>
              <a:rPr lang="de-DE" dirty="0"/>
              <a:t>Birds-Eye View</a:t>
            </a:r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1E1EA8-CAC7-498A-BCC6-3DA8A69488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484098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CDE86-1D26-4530-BBB8-1FCB8B596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</a:t>
            </a:r>
            <a:r>
              <a:rPr lang="en-DE" dirty="0"/>
              <a:t>e</a:t>
            </a:r>
            <a:r>
              <a:rPr lang="de-DE" dirty="0"/>
              <a:t>n</a:t>
            </a:r>
            <a:r>
              <a:rPr lang="en-DE" dirty="0"/>
              <a:t>e</a:t>
            </a:r>
            <a:r>
              <a:rPr lang="de-DE" dirty="0"/>
              <a:t>r</a:t>
            </a:r>
            <a:r>
              <a:rPr lang="en-DE" dirty="0"/>
              <a:t>a</a:t>
            </a:r>
            <a:r>
              <a:rPr lang="de-DE" dirty="0"/>
              <a:t>l</a:t>
            </a:r>
            <a:r>
              <a:rPr lang="en-DE" dirty="0"/>
              <a:t> </a:t>
            </a:r>
            <a:r>
              <a:rPr lang="de-DE" dirty="0"/>
              <a:t>S</a:t>
            </a:r>
            <a:r>
              <a:rPr lang="en-DE" dirty="0"/>
              <a:t>t</a:t>
            </a:r>
            <a:r>
              <a:rPr lang="de-DE" dirty="0"/>
              <a:t>a</a:t>
            </a:r>
            <a:r>
              <a:rPr lang="en-DE" dirty="0"/>
              <a:t>t</a:t>
            </a:r>
            <a:r>
              <a:rPr lang="de-DE" dirty="0"/>
              <a:t>i</a:t>
            </a:r>
            <a:r>
              <a:rPr lang="en-DE" dirty="0"/>
              <a:t>s</a:t>
            </a:r>
            <a:r>
              <a:rPr lang="de-DE" dirty="0"/>
              <a:t>t</a:t>
            </a:r>
            <a:r>
              <a:rPr lang="en-DE" dirty="0" err="1"/>
              <a:t>i</a:t>
            </a:r>
            <a:r>
              <a:rPr lang="de-DE" dirty="0"/>
              <a:t>c</a:t>
            </a:r>
            <a:r>
              <a:rPr lang="en-DE" dirty="0"/>
              <a:t>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557AB29-FA67-494D-BD7A-F76F7973DB02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207963" y="1655223"/>
            <a:ext cx="8756650" cy="37856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61F486A-B91E-4E54-A45C-EF1361C0F04B}"/>
              </a:ext>
            </a:extLst>
          </p:cNvPr>
          <p:cNvSpPr txBox="1"/>
          <p:nvPr/>
        </p:nvSpPr>
        <p:spPr>
          <a:xfrm>
            <a:off x="7306677" y="5904689"/>
            <a:ext cx="16882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* S</a:t>
            </a:r>
            <a:r>
              <a:rPr lang="en-DE" dirty="0" err="1"/>
              <a:t>i</a:t>
            </a:r>
            <a:r>
              <a:rPr lang="de-DE" dirty="0"/>
              <a:t>m</a:t>
            </a:r>
            <a:r>
              <a:rPr lang="en-DE" dirty="0" err="1"/>
              <a:t>i</a:t>
            </a:r>
            <a:r>
              <a:rPr lang="de-DE" dirty="0"/>
              <a:t>l</a:t>
            </a:r>
            <a:r>
              <a:rPr lang="en-DE" dirty="0"/>
              <a:t>a</a:t>
            </a:r>
            <a:r>
              <a:rPr lang="de-DE" dirty="0"/>
              <a:t>r</a:t>
            </a:r>
            <a:r>
              <a:rPr lang="en-DE" dirty="0"/>
              <a:t> </a:t>
            </a:r>
            <a:r>
              <a:rPr lang="de-DE" dirty="0"/>
              <a:t>t</a:t>
            </a:r>
            <a:r>
              <a:rPr lang="en-DE" dirty="0"/>
              <a:t>o </a:t>
            </a:r>
            <a:r>
              <a:rPr lang="de-DE" dirty="0"/>
              <a:t>T</a:t>
            </a:r>
            <a:r>
              <a:rPr lang="en-DE" dirty="0"/>
              <a:t>witter.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5B5E3EE-1D4C-49D0-BA69-B839C1BCCC31}"/>
              </a:ext>
            </a:extLst>
          </p:cNvPr>
          <p:cNvSpPr/>
          <p:nvPr/>
        </p:nvSpPr>
        <p:spPr bwMode="auto">
          <a:xfrm>
            <a:off x="4572000" y="1507788"/>
            <a:ext cx="4474723" cy="470467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450997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7EA1D7F-AF4C-4C3A-9F6C-07B3C3E9F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Used</a:t>
            </a:r>
            <a:r>
              <a:rPr lang="de-DE" dirty="0"/>
              <a:t> </a:t>
            </a:r>
            <a:r>
              <a:rPr lang="de-DE" dirty="0" err="1"/>
              <a:t>Metrics</a:t>
            </a:r>
            <a:endParaRPr lang="en-DE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4CEFB4-AC97-41DA-9CE0-5F62F6BCA14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DE" dirty="0"/>
              <a:t>Related Work</a:t>
            </a:r>
            <a:r>
              <a:rPr lang="en-GB" dirty="0"/>
              <a:t> – Kamath et. al</a:t>
            </a:r>
            <a:endParaRPr lang="en-DE" dirty="0"/>
          </a:p>
          <a:p>
            <a:pPr lvl="1"/>
            <a:r>
              <a:rPr lang="de-DE" b="1" dirty="0" err="1"/>
              <a:t>Spatial</a:t>
            </a:r>
            <a:r>
              <a:rPr lang="de-DE" b="1" dirty="0"/>
              <a:t> </a:t>
            </a:r>
            <a:r>
              <a:rPr lang="en-DE" b="1" dirty="0"/>
              <a:t>Focus</a:t>
            </a:r>
            <a:r>
              <a:rPr lang="en-DE" dirty="0"/>
              <a:t> – </a:t>
            </a:r>
            <a:r>
              <a:rPr lang="de-DE" dirty="0"/>
              <a:t>P</a:t>
            </a:r>
            <a:r>
              <a:rPr lang="en-DE" dirty="0"/>
              <a:t>r</a:t>
            </a:r>
            <a:r>
              <a:rPr lang="de-DE" dirty="0"/>
              <a:t>o</a:t>
            </a:r>
            <a:r>
              <a:rPr lang="en-DE" dirty="0" err="1"/>
              <a:t>bability</a:t>
            </a:r>
            <a:r>
              <a:rPr lang="en-DE" dirty="0"/>
              <a:t> </a:t>
            </a:r>
            <a:r>
              <a:rPr lang="de-DE" dirty="0"/>
              <a:t>o</a:t>
            </a:r>
            <a:r>
              <a:rPr lang="en-DE" dirty="0"/>
              <a:t>f </a:t>
            </a:r>
            <a:r>
              <a:rPr lang="de-DE" dirty="0"/>
              <a:t>m</a:t>
            </a:r>
            <a:r>
              <a:rPr lang="en-DE" dirty="0"/>
              <a:t>o</a:t>
            </a:r>
            <a:r>
              <a:rPr lang="de-DE" dirty="0"/>
              <a:t>s</a:t>
            </a:r>
            <a:r>
              <a:rPr lang="en-DE" dirty="0"/>
              <a:t>t </a:t>
            </a:r>
            <a:r>
              <a:rPr lang="de-DE" dirty="0"/>
              <a:t>p</a:t>
            </a:r>
            <a:r>
              <a:rPr lang="en-DE" dirty="0"/>
              <a:t>o</a:t>
            </a:r>
            <a:r>
              <a:rPr lang="de-DE" dirty="0"/>
              <a:t>p</a:t>
            </a:r>
            <a:r>
              <a:rPr lang="en-DE" dirty="0"/>
              <a:t>u</a:t>
            </a:r>
            <a:r>
              <a:rPr lang="de-DE" dirty="0"/>
              <a:t>l</a:t>
            </a:r>
            <a:r>
              <a:rPr lang="en-DE" dirty="0"/>
              <a:t>a</a:t>
            </a:r>
            <a:r>
              <a:rPr lang="de-DE" dirty="0"/>
              <a:t>r</a:t>
            </a:r>
            <a:r>
              <a:rPr lang="en-DE" dirty="0"/>
              <a:t> </a:t>
            </a:r>
            <a:r>
              <a:rPr lang="de-DE" dirty="0"/>
              <a:t>C</a:t>
            </a:r>
            <a:r>
              <a:rPr lang="en-DE" dirty="0" err="1"/>
              <a:t>i</a:t>
            </a:r>
            <a:r>
              <a:rPr lang="de-DE" dirty="0"/>
              <a:t>t</a:t>
            </a:r>
            <a:r>
              <a:rPr lang="en-DE" dirty="0"/>
              <a:t>y</a:t>
            </a:r>
          </a:p>
          <a:p>
            <a:pPr lvl="1"/>
            <a:r>
              <a:rPr lang="de-DE" b="1" dirty="0" err="1"/>
              <a:t>Spatial</a:t>
            </a:r>
            <a:r>
              <a:rPr lang="de-DE" b="1" dirty="0"/>
              <a:t> </a:t>
            </a:r>
            <a:r>
              <a:rPr lang="en-DE" b="1" dirty="0"/>
              <a:t>Spread</a:t>
            </a:r>
            <a:r>
              <a:rPr lang="en-DE" dirty="0"/>
              <a:t> – </a:t>
            </a:r>
            <a:r>
              <a:rPr lang="de-DE" dirty="0"/>
              <a:t>a</a:t>
            </a:r>
            <a:r>
              <a:rPr lang="en-DE" dirty="0"/>
              <a:t>v</a:t>
            </a:r>
            <a:r>
              <a:rPr lang="de-DE" dirty="0"/>
              <a:t>g</a:t>
            </a:r>
            <a:r>
              <a:rPr lang="en-DE" dirty="0"/>
              <a:t> </a:t>
            </a:r>
            <a:r>
              <a:rPr lang="de-DE" dirty="0"/>
              <a:t>d</a:t>
            </a:r>
            <a:r>
              <a:rPr lang="en-DE" dirty="0" err="1"/>
              <a:t>i</a:t>
            </a:r>
            <a:r>
              <a:rPr lang="de-DE" dirty="0"/>
              <a:t>s</a:t>
            </a:r>
            <a:r>
              <a:rPr lang="en-DE" dirty="0"/>
              <a:t>t </a:t>
            </a:r>
            <a:r>
              <a:rPr lang="de-DE" dirty="0"/>
              <a:t>t</a:t>
            </a:r>
            <a:r>
              <a:rPr lang="en-DE" dirty="0"/>
              <a:t>o </a:t>
            </a:r>
            <a:r>
              <a:rPr lang="de-DE" dirty="0"/>
              <a:t>w</a:t>
            </a:r>
            <a:r>
              <a:rPr lang="en-DE" dirty="0"/>
              <a:t>e</a:t>
            </a:r>
            <a:r>
              <a:rPr lang="de-DE" dirty="0"/>
              <a:t>i</a:t>
            </a:r>
            <a:r>
              <a:rPr lang="en-DE" dirty="0"/>
              <a:t>g</a:t>
            </a:r>
            <a:r>
              <a:rPr lang="de-DE" dirty="0"/>
              <a:t>h</a:t>
            </a:r>
            <a:r>
              <a:rPr lang="en-DE" dirty="0"/>
              <a:t>t</a:t>
            </a:r>
            <a:r>
              <a:rPr lang="de-DE" dirty="0"/>
              <a:t>e</a:t>
            </a:r>
            <a:r>
              <a:rPr lang="en-DE" dirty="0"/>
              <a:t>d </a:t>
            </a:r>
            <a:r>
              <a:rPr lang="de-DE" dirty="0"/>
              <a:t>g</a:t>
            </a:r>
            <a:r>
              <a:rPr lang="en-DE" dirty="0"/>
              <a:t>e</a:t>
            </a:r>
            <a:r>
              <a:rPr lang="de-DE" dirty="0"/>
              <a:t>o</a:t>
            </a:r>
            <a:r>
              <a:rPr lang="en-DE" dirty="0"/>
              <a:t>g</a:t>
            </a:r>
            <a:r>
              <a:rPr lang="de-DE" dirty="0"/>
              <a:t>r</a:t>
            </a:r>
            <a:r>
              <a:rPr lang="en-DE" dirty="0"/>
              <a:t>a</a:t>
            </a:r>
            <a:r>
              <a:rPr lang="de-DE" dirty="0"/>
              <a:t>p</a:t>
            </a:r>
            <a:r>
              <a:rPr lang="en-DE" dirty="0"/>
              <a:t>h</a:t>
            </a:r>
            <a:r>
              <a:rPr lang="de-DE" dirty="0"/>
              <a:t>i</a:t>
            </a:r>
            <a:r>
              <a:rPr lang="en-DE" dirty="0"/>
              <a:t>c </a:t>
            </a:r>
            <a:r>
              <a:rPr lang="en-DE" dirty="0" err="1"/>
              <a:t>center</a:t>
            </a:r>
            <a:endParaRPr lang="en-DE" dirty="0"/>
          </a:p>
          <a:p>
            <a:pPr lvl="1"/>
            <a:r>
              <a:rPr lang="de-DE" b="1" dirty="0" err="1"/>
              <a:t>Spatial</a:t>
            </a:r>
            <a:r>
              <a:rPr lang="de-DE" b="1" dirty="0"/>
              <a:t> </a:t>
            </a:r>
            <a:r>
              <a:rPr lang="en-DE" b="1" dirty="0"/>
              <a:t>Entropy</a:t>
            </a:r>
            <a:r>
              <a:rPr lang="en-DE" dirty="0"/>
              <a:t> – </a:t>
            </a:r>
            <a:r>
              <a:rPr lang="de-DE" dirty="0"/>
              <a:t>n</a:t>
            </a:r>
            <a:r>
              <a:rPr lang="en-DE" dirty="0"/>
              <a:t>u</a:t>
            </a:r>
            <a:r>
              <a:rPr lang="de-DE" dirty="0"/>
              <a:t>m</a:t>
            </a:r>
            <a:r>
              <a:rPr lang="en-DE" dirty="0"/>
              <a:t>b</a:t>
            </a:r>
            <a:r>
              <a:rPr lang="de-DE" dirty="0"/>
              <a:t>e</a:t>
            </a:r>
            <a:r>
              <a:rPr lang="en-DE" dirty="0"/>
              <a:t>r </a:t>
            </a:r>
            <a:r>
              <a:rPr lang="de-DE" dirty="0"/>
              <a:t>o</a:t>
            </a:r>
            <a:r>
              <a:rPr lang="en-DE" dirty="0"/>
              <a:t>f involved cities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53F3CE-C6B3-4D53-9630-209E5EB08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13437">
            <a:off x="4434958" y="2824315"/>
            <a:ext cx="5205285" cy="67577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98" name="Picture 2" descr="Thumbs Up on Apple iOS 12.2">
            <a:extLst>
              <a:ext uri="{FF2B5EF4-FFF2-40B4-BE49-F238E27FC236}">
                <a16:creationId xmlns:a16="http://schemas.microsoft.com/office/drawing/2014/main" id="{F8E8AE19-9A5D-4C55-BA97-A439DCFF1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100" y="4929491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EC3D01F-A2A7-41C9-849F-EA30375C5F74}"/>
              </a:ext>
            </a:extLst>
          </p:cNvPr>
          <p:cNvSpPr txBox="1"/>
          <p:nvPr/>
        </p:nvSpPr>
        <p:spPr>
          <a:xfrm>
            <a:off x="2237656" y="5500991"/>
            <a:ext cx="9332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/>
              <a:t>W</a:t>
            </a:r>
            <a:r>
              <a:rPr lang="de-DE" dirty="0"/>
              <a:t>W</a:t>
            </a:r>
            <a:r>
              <a:rPr lang="en-DE" dirty="0"/>
              <a:t>W’13</a:t>
            </a:r>
          </a:p>
        </p:txBody>
      </p:sp>
    </p:spTree>
    <p:extLst>
      <p:ext uri="{BB962C8B-B14F-4D97-AF65-F5344CB8AC3E}">
        <p14:creationId xmlns:p14="http://schemas.microsoft.com/office/powerpoint/2010/main" val="74584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2" grpId="0" uiExpan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7EA1D7F-AF4C-4C3A-9F6C-07B3C3E9F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Used</a:t>
            </a:r>
            <a:r>
              <a:rPr lang="de-DE" dirty="0"/>
              <a:t> </a:t>
            </a:r>
            <a:r>
              <a:rPr lang="de-DE" dirty="0" err="1"/>
              <a:t>Metrics</a:t>
            </a:r>
            <a:endParaRPr lang="en-DE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4CEFB4-AC97-41DA-9CE0-5F62F6BCA14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dirty="0"/>
              <a:t>R</a:t>
            </a:r>
            <a:r>
              <a:rPr lang="en-DE" dirty="0"/>
              <a:t>e</a:t>
            </a:r>
            <a:r>
              <a:rPr lang="de-DE" dirty="0"/>
              <a:t>l</a:t>
            </a:r>
            <a:r>
              <a:rPr lang="en-DE" dirty="0"/>
              <a:t>a</a:t>
            </a:r>
            <a:r>
              <a:rPr lang="de-DE" dirty="0"/>
              <a:t>t</a:t>
            </a:r>
            <a:r>
              <a:rPr lang="en-DE" dirty="0"/>
              <a:t>e</a:t>
            </a:r>
            <a:r>
              <a:rPr lang="de-DE" dirty="0"/>
              <a:t>d</a:t>
            </a:r>
            <a:r>
              <a:rPr lang="en-DE" dirty="0"/>
              <a:t> </a:t>
            </a:r>
            <a:r>
              <a:rPr lang="de-DE" dirty="0"/>
              <a:t>W</a:t>
            </a:r>
            <a:r>
              <a:rPr lang="en-DE" dirty="0"/>
              <a:t>o</a:t>
            </a:r>
            <a:r>
              <a:rPr lang="de-DE" dirty="0"/>
              <a:t>r</a:t>
            </a:r>
            <a:r>
              <a:rPr lang="en-DE" dirty="0"/>
              <a:t>k</a:t>
            </a:r>
            <a:r>
              <a:rPr lang="en-GB" dirty="0"/>
              <a:t> – Kamath et. al</a:t>
            </a:r>
            <a:endParaRPr lang="en-DE" dirty="0"/>
          </a:p>
          <a:p>
            <a:pPr lvl="1"/>
            <a:r>
              <a:rPr lang="de-DE" b="1" dirty="0" err="1"/>
              <a:t>Spatial</a:t>
            </a:r>
            <a:r>
              <a:rPr lang="de-DE" b="1" dirty="0"/>
              <a:t> </a:t>
            </a:r>
            <a:r>
              <a:rPr lang="en-DE" b="1" dirty="0"/>
              <a:t>Focus</a:t>
            </a:r>
            <a:r>
              <a:rPr lang="en-DE" dirty="0"/>
              <a:t> – </a:t>
            </a:r>
            <a:r>
              <a:rPr lang="de-DE" dirty="0"/>
              <a:t>P</a:t>
            </a:r>
            <a:r>
              <a:rPr lang="en-DE" dirty="0"/>
              <a:t>r</a:t>
            </a:r>
            <a:r>
              <a:rPr lang="de-DE" dirty="0"/>
              <a:t>o</a:t>
            </a:r>
            <a:r>
              <a:rPr lang="en-DE" dirty="0" err="1"/>
              <a:t>bability</a:t>
            </a:r>
            <a:r>
              <a:rPr lang="en-DE" dirty="0"/>
              <a:t> </a:t>
            </a:r>
            <a:r>
              <a:rPr lang="de-DE" dirty="0"/>
              <a:t>o</a:t>
            </a:r>
            <a:r>
              <a:rPr lang="en-DE" dirty="0"/>
              <a:t>f </a:t>
            </a:r>
            <a:r>
              <a:rPr lang="de-DE" dirty="0"/>
              <a:t>m</a:t>
            </a:r>
            <a:r>
              <a:rPr lang="en-DE" dirty="0"/>
              <a:t>o</a:t>
            </a:r>
            <a:r>
              <a:rPr lang="de-DE" dirty="0"/>
              <a:t>s</a:t>
            </a:r>
            <a:r>
              <a:rPr lang="en-DE" dirty="0"/>
              <a:t>t </a:t>
            </a:r>
            <a:r>
              <a:rPr lang="de-DE" dirty="0"/>
              <a:t>p</a:t>
            </a:r>
            <a:r>
              <a:rPr lang="en-DE" dirty="0"/>
              <a:t>o</a:t>
            </a:r>
            <a:r>
              <a:rPr lang="de-DE" dirty="0"/>
              <a:t>p</a:t>
            </a:r>
            <a:r>
              <a:rPr lang="en-DE" dirty="0"/>
              <a:t>u</a:t>
            </a:r>
            <a:r>
              <a:rPr lang="de-DE" dirty="0"/>
              <a:t>l</a:t>
            </a:r>
            <a:r>
              <a:rPr lang="en-DE" dirty="0"/>
              <a:t>a</a:t>
            </a:r>
            <a:r>
              <a:rPr lang="de-DE" dirty="0"/>
              <a:t>r</a:t>
            </a:r>
            <a:r>
              <a:rPr lang="en-DE" dirty="0"/>
              <a:t> </a:t>
            </a:r>
            <a:r>
              <a:rPr lang="de-DE" dirty="0"/>
              <a:t>C</a:t>
            </a:r>
            <a:r>
              <a:rPr lang="en-DE" dirty="0" err="1"/>
              <a:t>i</a:t>
            </a:r>
            <a:r>
              <a:rPr lang="de-DE" dirty="0"/>
              <a:t>t</a:t>
            </a:r>
            <a:r>
              <a:rPr lang="en-DE" dirty="0"/>
              <a:t>y</a:t>
            </a:r>
          </a:p>
          <a:p>
            <a:pPr lvl="1"/>
            <a:r>
              <a:rPr lang="de-DE" b="1" dirty="0" err="1"/>
              <a:t>Spatial</a:t>
            </a:r>
            <a:r>
              <a:rPr lang="de-DE" b="1" dirty="0"/>
              <a:t> </a:t>
            </a:r>
            <a:r>
              <a:rPr lang="en-DE" b="1" dirty="0"/>
              <a:t>Spread</a:t>
            </a:r>
            <a:r>
              <a:rPr lang="en-DE" dirty="0"/>
              <a:t> – </a:t>
            </a:r>
            <a:r>
              <a:rPr lang="de-DE" dirty="0"/>
              <a:t>a</a:t>
            </a:r>
            <a:r>
              <a:rPr lang="en-DE" dirty="0"/>
              <a:t>v</a:t>
            </a:r>
            <a:r>
              <a:rPr lang="de-DE" dirty="0"/>
              <a:t>g</a:t>
            </a:r>
            <a:r>
              <a:rPr lang="en-DE" dirty="0"/>
              <a:t> </a:t>
            </a:r>
            <a:r>
              <a:rPr lang="de-DE" dirty="0"/>
              <a:t>d</a:t>
            </a:r>
            <a:r>
              <a:rPr lang="en-DE" dirty="0" err="1"/>
              <a:t>i</a:t>
            </a:r>
            <a:r>
              <a:rPr lang="de-DE" dirty="0"/>
              <a:t>s</a:t>
            </a:r>
            <a:r>
              <a:rPr lang="en-DE" dirty="0"/>
              <a:t>t </a:t>
            </a:r>
            <a:r>
              <a:rPr lang="de-DE" dirty="0"/>
              <a:t>t</a:t>
            </a:r>
            <a:r>
              <a:rPr lang="en-DE" dirty="0"/>
              <a:t>o </a:t>
            </a:r>
            <a:r>
              <a:rPr lang="de-DE" dirty="0"/>
              <a:t>w</a:t>
            </a:r>
            <a:r>
              <a:rPr lang="en-DE" dirty="0"/>
              <a:t>e</a:t>
            </a:r>
            <a:r>
              <a:rPr lang="de-DE" dirty="0"/>
              <a:t>i</a:t>
            </a:r>
            <a:r>
              <a:rPr lang="en-DE" dirty="0"/>
              <a:t>g</a:t>
            </a:r>
            <a:r>
              <a:rPr lang="de-DE" dirty="0"/>
              <a:t>h</a:t>
            </a:r>
            <a:r>
              <a:rPr lang="en-DE" dirty="0"/>
              <a:t>t</a:t>
            </a:r>
            <a:r>
              <a:rPr lang="de-DE" dirty="0"/>
              <a:t>e</a:t>
            </a:r>
            <a:r>
              <a:rPr lang="en-DE" dirty="0"/>
              <a:t>d </a:t>
            </a:r>
            <a:r>
              <a:rPr lang="de-DE" dirty="0"/>
              <a:t>g</a:t>
            </a:r>
            <a:r>
              <a:rPr lang="en-DE" dirty="0"/>
              <a:t>e</a:t>
            </a:r>
            <a:r>
              <a:rPr lang="de-DE" dirty="0"/>
              <a:t>o</a:t>
            </a:r>
            <a:r>
              <a:rPr lang="en-DE" dirty="0"/>
              <a:t>g</a:t>
            </a:r>
            <a:r>
              <a:rPr lang="de-DE" dirty="0"/>
              <a:t>r</a:t>
            </a:r>
            <a:r>
              <a:rPr lang="en-DE" dirty="0"/>
              <a:t>a</a:t>
            </a:r>
            <a:r>
              <a:rPr lang="de-DE" dirty="0"/>
              <a:t>p</a:t>
            </a:r>
            <a:r>
              <a:rPr lang="en-DE" dirty="0"/>
              <a:t>h</a:t>
            </a:r>
            <a:r>
              <a:rPr lang="de-DE" dirty="0"/>
              <a:t>i</a:t>
            </a:r>
            <a:r>
              <a:rPr lang="en-DE" dirty="0"/>
              <a:t>c </a:t>
            </a:r>
            <a:r>
              <a:rPr lang="en-DE" dirty="0" err="1"/>
              <a:t>center</a:t>
            </a:r>
            <a:endParaRPr lang="en-DE" dirty="0"/>
          </a:p>
          <a:p>
            <a:pPr lvl="1"/>
            <a:r>
              <a:rPr lang="de-DE" b="1" dirty="0" err="1"/>
              <a:t>Spatial</a:t>
            </a:r>
            <a:r>
              <a:rPr lang="de-DE" b="1" dirty="0"/>
              <a:t> </a:t>
            </a:r>
            <a:r>
              <a:rPr lang="en-DE" b="1" dirty="0"/>
              <a:t>Entropy</a:t>
            </a:r>
            <a:r>
              <a:rPr lang="en-DE" dirty="0"/>
              <a:t> – </a:t>
            </a:r>
            <a:r>
              <a:rPr lang="de-DE" dirty="0"/>
              <a:t>n</a:t>
            </a:r>
            <a:r>
              <a:rPr lang="en-DE" dirty="0"/>
              <a:t>u</a:t>
            </a:r>
            <a:r>
              <a:rPr lang="de-DE" dirty="0"/>
              <a:t>m</a:t>
            </a:r>
            <a:r>
              <a:rPr lang="en-DE" dirty="0"/>
              <a:t>b</a:t>
            </a:r>
            <a:r>
              <a:rPr lang="de-DE" dirty="0"/>
              <a:t>e</a:t>
            </a:r>
            <a:r>
              <a:rPr lang="en-DE" dirty="0"/>
              <a:t>r </a:t>
            </a:r>
            <a:r>
              <a:rPr lang="de-DE" dirty="0"/>
              <a:t>o</a:t>
            </a:r>
            <a:r>
              <a:rPr lang="en-DE" dirty="0"/>
              <a:t>f involved </a:t>
            </a:r>
            <a:r>
              <a:rPr lang="en-DE" dirty="0" err="1"/>
              <a:t>citi</a:t>
            </a:r>
            <a:r>
              <a:rPr lang="en-GB" dirty="0"/>
              <a:t>es</a:t>
            </a:r>
            <a:endParaRPr lang="en-DE" dirty="0"/>
          </a:p>
          <a:p>
            <a:r>
              <a:rPr lang="de-DE" dirty="0" err="1"/>
              <a:t>Our</a:t>
            </a:r>
            <a:r>
              <a:rPr lang="de-DE" dirty="0"/>
              <a:t> a</a:t>
            </a:r>
            <a:r>
              <a:rPr lang="en-DE" dirty="0"/>
              <a:t>d</a:t>
            </a:r>
            <a:r>
              <a:rPr lang="de-DE" dirty="0"/>
              <a:t>a</a:t>
            </a:r>
            <a:r>
              <a:rPr lang="en-DE" dirty="0"/>
              <a:t>p</a:t>
            </a:r>
            <a:r>
              <a:rPr lang="de-DE" dirty="0"/>
              <a:t>t</a:t>
            </a:r>
            <a:r>
              <a:rPr lang="en-DE" dirty="0" err="1"/>
              <a:t>i</a:t>
            </a:r>
            <a:r>
              <a:rPr lang="de-DE" dirty="0"/>
              <a:t>o</a:t>
            </a:r>
            <a:r>
              <a:rPr lang="en-DE" dirty="0"/>
              <a:t>n </a:t>
            </a:r>
            <a:r>
              <a:rPr lang="de-DE" dirty="0"/>
              <a:t>t</a:t>
            </a:r>
            <a:r>
              <a:rPr lang="en-DE" dirty="0"/>
              <a:t>o </a:t>
            </a:r>
            <a:r>
              <a:rPr lang="de-DE" dirty="0" err="1"/>
              <a:t>ti</a:t>
            </a:r>
            <a:r>
              <a:rPr lang="en-DE" dirty="0"/>
              <a:t>m</a:t>
            </a:r>
            <a:r>
              <a:rPr lang="de-DE" dirty="0"/>
              <a:t>e</a:t>
            </a:r>
            <a:r>
              <a:rPr lang="en-DE" dirty="0"/>
              <a:t> </a:t>
            </a:r>
            <a:r>
              <a:rPr lang="de-DE" dirty="0"/>
              <a:t>f</a:t>
            </a:r>
            <a:r>
              <a:rPr lang="en-DE" dirty="0"/>
              <a:t>o</a:t>
            </a:r>
            <a:r>
              <a:rPr lang="de-DE" dirty="0"/>
              <a:t>r</a:t>
            </a:r>
            <a:r>
              <a:rPr lang="en-DE" dirty="0"/>
              <a:t> </a:t>
            </a:r>
            <a:r>
              <a:rPr lang="de-DE" dirty="0"/>
              <a:t>o</a:t>
            </a:r>
            <a:r>
              <a:rPr lang="en-DE" dirty="0"/>
              <a:t>u</a:t>
            </a:r>
            <a:r>
              <a:rPr lang="de-DE" dirty="0"/>
              <a:t>r</a:t>
            </a:r>
            <a:r>
              <a:rPr lang="en-DE" dirty="0"/>
              <a:t> </a:t>
            </a:r>
            <a:r>
              <a:rPr lang="de-DE" i="1" dirty="0"/>
              <a:t>l</a:t>
            </a:r>
            <a:r>
              <a:rPr lang="en-DE" i="1" dirty="0"/>
              <a:t>o</a:t>
            </a:r>
            <a:r>
              <a:rPr lang="de-DE" i="1" dirty="0"/>
              <a:t>n</a:t>
            </a:r>
            <a:r>
              <a:rPr lang="en-DE" i="1" dirty="0"/>
              <a:t>g</a:t>
            </a:r>
            <a:r>
              <a:rPr lang="de-DE" i="1" dirty="0"/>
              <a:t>i</a:t>
            </a:r>
            <a:r>
              <a:rPr lang="en-DE" i="1" dirty="0"/>
              <a:t>t</a:t>
            </a:r>
            <a:r>
              <a:rPr lang="de-DE" i="1" dirty="0"/>
              <a:t>u</a:t>
            </a:r>
            <a:r>
              <a:rPr lang="en-DE" i="1" dirty="0"/>
              <a:t>d</a:t>
            </a:r>
            <a:r>
              <a:rPr lang="de-DE" i="1" dirty="0"/>
              <a:t>i</a:t>
            </a:r>
            <a:r>
              <a:rPr lang="en-DE" i="1" dirty="0"/>
              <a:t>n</a:t>
            </a:r>
            <a:r>
              <a:rPr lang="de-DE" i="1" dirty="0"/>
              <a:t>a</a:t>
            </a:r>
            <a:r>
              <a:rPr lang="en-DE" i="1" dirty="0"/>
              <a:t>l</a:t>
            </a:r>
            <a:r>
              <a:rPr lang="en-DE" dirty="0"/>
              <a:t> </a:t>
            </a:r>
            <a:r>
              <a:rPr lang="de-DE" dirty="0"/>
              <a:t>d</a:t>
            </a:r>
            <a:r>
              <a:rPr lang="en-DE" dirty="0"/>
              <a:t>a</a:t>
            </a:r>
            <a:r>
              <a:rPr lang="de-DE" dirty="0"/>
              <a:t>t</a:t>
            </a:r>
            <a:r>
              <a:rPr lang="en-DE" dirty="0"/>
              <a:t>a</a:t>
            </a:r>
            <a:r>
              <a:rPr lang="de-DE" dirty="0"/>
              <a:t>s</a:t>
            </a:r>
            <a:r>
              <a:rPr lang="en-DE" dirty="0"/>
              <a:t>e</a:t>
            </a:r>
            <a:r>
              <a:rPr lang="de-DE" dirty="0"/>
              <a:t>t</a:t>
            </a:r>
            <a:endParaRPr lang="en-DE" dirty="0"/>
          </a:p>
          <a:p>
            <a:pPr lvl="1"/>
            <a:r>
              <a:rPr lang="de-DE" b="1" dirty="0"/>
              <a:t>T</a:t>
            </a:r>
            <a:r>
              <a:rPr lang="en-DE" b="1" dirty="0"/>
              <a:t>e</a:t>
            </a:r>
            <a:r>
              <a:rPr lang="de-DE" b="1" dirty="0"/>
              <a:t>m</a:t>
            </a:r>
            <a:r>
              <a:rPr lang="en-DE" b="1" dirty="0"/>
              <a:t>p</a:t>
            </a:r>
            <a:r>
              <a:rPr lang="de-DE" b="1" dirty="0"/>
              <a:t>o</a:t>
            </a:r>
            <a:r>
              <a:rPr lang="en-DE" b="1" dirty="0"/>
              <a:t>r</a:t>
            </a:r>
            <a:r>
              <a:rPr lang="de-DE" b="1" dirty="0"/>
              <a:t>a</a:t>
            </a:r>
            <a:r>
              <a:rPr lang="en-DE" b="1" dirty="0"/>
              <a:t>l </a:t>
            </a:r>
            <a:r>
              <a:rPr lang="de-DE" b="1" dirty="0"/>
              <a:t>F</a:t>
            </a:r>
            <a:r>
              <a:rPr lang="en-DE" b="1" dirty="0"/>
              <a:t>o</a:t>
            </a:r>
            <a:r>
              <a:rPr lang="de-DE" b="1" dirty="0"/>
              <a:t>c</a:t>
            </a:r>
            <a:r>
              <a:rPr lang="en-DE" b="1" dirty="0"/>
              <a:t>u</a:t>
            </a:r>
            <a:r>
              <a:rPr lang="de-DE" b="1" dirty="0"/>
              <a:t>s</a:t>
            </a:r>
            <a:r>
              <a:rPr lang="en-DE" dirty="0"/>
              <a:t> – </a:t>
            </a:r>
            <a:r>
              <a:rPr lang="de-DE" dirty="0"/>
              <a:t>P</a:t>
            </a:r>
            <a:r>
              <a:rPr lang="en-DE" dirty="0"/>
              <a:t>r</a:t>
            </a:r>
            <a:r>
              <a:rPr lang="de-DE" dirty="0"/>
              <a:t>o</a:t>
            </a:r>
            <a:r>
              <a:rPr lang="en-DE" dirty="0"/>
              <a:t>b</a:t>
            </a:r>
            <a:r>
              <a:rPr lang="de-DE" dirty="0"/>
              <a:t>a</a:t>
            </a:r>
            <a:r>
              <a:rPr lang="en-DE" dirty="0"/>
              <a:t>b</a:t>
            </a:r>
            <a:r>
              <a:rPr lang="de-DE" dirty="0"/>
              <a:t>i</a:t>
            </a:r>
            <a:r>
              <a:rPr lang="en-DE" dirty="0"/>
              <a:t>l</a:t>
            </a:r>
            <a:r>
              <a:rPr lang="de-DE" dirty="0"/>
              <a:t>i</a:t>
            </a:r>
            <a:r>
              <a:rPr lang="en-DE" dirty="0"/>
              <a:t>t</a:t>
            </a:r>
            <a:r>
              <a:rPr lang="de-DE" dirty="0"/>
              <a:t>y</a:t>
            </a:r>
            <a:r>
              <a:rPr lang="en-DE" dirty="0"/>
              <a:t> </a:t>
            </a:r>
            <a:r>
              <a:rPr lang="de-DE" dirty="0"/>
              <a:t>o</a:t>
            </a:r>
            <a:r>
              <a:rPr lang="en-DE" dirty="0"/>
              <a:t>f </a:t>
            </a:r>
            <a:r>
              <a:rPr lang="de-DE" dirty="0"/>
              <a:t>m</a:t>
            </a:r>
            <a:r>
              <a:rPr lang="en-DE" dirty="0"/>
              <a:t>o</a:t>
            </a:r>
            <a:r>
              <a:rPr lang="de-DE" dirty="0"/>
              <a:t>s</a:t>
            </a:r>
            <a:r>
              <a:rPr lang="en-DE" dirty="0"/>
              <a:t>t </a:t>
            </a:r>
            <a:r>
              <a:rPr lang="de-DE" dirty="0"/>
              <a:t>p</a:t>
            </a:r>
            <a:r>
              <a:rPr lang="en-DE" dirty="0"/>
              <a:t>o</a:t>
            </a:r>
            <a:r>
              <a:rPr lang="de-DE" dirty="0"/>
              <a:t>p</a:t>
            </a:r>
            <a:r>
              <a:rPr lang="en-DE" dirty="0"/>
              <a:t>u</a:t>
            </a:r>
            <a:r>
              <a:rPr lang="de-DE" dirty="0"/>
              <a:t>l</a:t>
            </a:r>
            <a:r>
              <a:rPr lang="en-DE" dirty="0"/>
              <a:t>a</a:t>
            </a:r>
            <a:r>
              <a:rPr lang="de-DE" dirty="0"/>
              <a:t>r</a:t>
            </a:r>
            <a:r>
              <a:rPr lang="en-DE" dirty="0"/>
              <a:t> </a:t>
            </a:r>
            <a:r>
              <a:rPr lang="de-DE" dirty="0"/>
              <a:t>d</a:t>
            </a:r>
            <a:r>
              <a:rPr lang="en-DE" dirty="0"/>
              <a:t>a</a:t>
            </a:r>
            <a:r>
              <a:rPr lang="de-DE" dirty="0"/>
              <a:t>y</a:t>
            </a:r>
            <a:endParaRPr lang="en-DE" dirty="0"/>
          </a:p>
          <a:p>
            <a:pPr lvl="1"/>
            <a:r>
              <a:rPr lang="de-DE" b="1" dirty="0"/>
              <a:t>T</a:t>
            </a:r>
            <a:r>
              <a:rPr lang="en-DE" b="1" dirty="0"/>
              <a:t>e</a:t>
            </a:r>
            <a:r>
              <a:rPr lang="de-DE" b="1" dirty="0"/>
              <a:t>m</a:t>
            </a:r>
            <a:r>
              <a:rPr lang="en-DE" b="1" dirty="0"/>
              <a:t>p</a:t>
            </a:r>
            <a:r>
              <a:rPr lang="de-DE" b="1" dirty="0"/>
              <a:t>o</a:t>
            </a:r>
            <a:r>
              <a:rPr lang="en-DE" b="1" dirty="0"/>
              <a:t>r</a:t>
            </a:r>
            <a:r>
              <a:rPr lang="de-DE" b="1" dirty="0"/>
              <a:t>a</a:t>
            </a:r>
            <a:r>
              <a:rPr lang="en-DE" b="1" dirty="0"/>
              <a:t>l Spread </a:t>
            </a:r>
            <a:r>
              <a:rPr lang="en-DE" dirty="0"/>
              <a:t>– </a:t>
            </a:r>
            <a:r>
              <a:rPr lang="de-DE" dirty="0"/>
              <a:t>a</a:t>
            </a:r>
            <a:r>
              <a:rPr lang="en-DE" dirty="0"/>
              <a:t>v</a:t>
            </a:r>
            <a:r>
              <a:rPr lang="de-DE" dirty="0"/>
              <a:t>g</a:t>
            </a:r>
            <a:r>
              <a:rPr lang="en-DE" dirty="0"/>
              <a:t> </a:t>
            </a:r>
            <a:r>
              <a:rPr lang="de-DE" dirty="0"/>
              <a:t>d</a:t>
            </a:r>
            <a:r>
              <a:rPr lang="en-DE" dirty="0" err="1"/>
              <a:t>i</a:t>
            </a:r>
            <a:r>
              <a:rPr lang="de-DE" dirty="0"/>
              <a:t>s</a:t>
            </a:r>
            <a:r>
              <a:rPr lang="en-DE" dirty="0"/>
              <a:t>t </a:t>
            </a:r>
            <a:r>
              <a:rPr lang="de-DE" dirty="0"/>
              <a:t>t</a:t>
            </a:r>
            <a:r>
              <a:rPr lang="en-DE" dirty="0"/>
              <a:t>o </a:t>
            </a:r>
            <a:r>
              <a:rPr lang="de-DE" dirty="0"/>
              <a:t>w</a:t>
            </a:r>
            <a:r>
              <a:rPr lang="en-DE" dirty="0"/>
              <a:t>e</a:t>
            </a:r>
            <a:r>
              <a:rPr lang="de-DE" dirty="0"/>
              <a:t>i</a:t>
            </a:r>
            <a:r>
              <a:rPr lang="en-DE" dirty="0"/>
              <a:t>g</a:t>
            </a:r>
            <a:r>
              <a:rPr lang="de-DE" dirty="0"/>
              <a:t>h</a:t>
            </a:r>
            <a:r>
              <a:rPr lang="en-DE" dirty="0"/>
              <a:t>t</a:t>
            </a:r>
            <a:r>
              <a:rPr lang="de-DE" dirty="0"/>
              <a:t>e</a:t>
            </a:r>
            <a:r>
              <a:rPr lang="en-DE" dirty="0"/>
              <a:t>d time </a:t>
            </a:r>
            <a:r>
              <a:rPr lang="en-DE" dirty="0" err="1"/>
              <a:t>center</a:t>
            </a:r>
            <a:endParaRPr lang="en-DE" dirty="0"/>
          </a:p>
          <a:p>
            <a:pPr lvl="1"/>
            <a:r>
              <a:rPr lang="en-DE" b="1" dirty="0"/>
              <a:t>Temporal Entropy</a:t>
            </a:r>
            <a:r>
              <a:rPr lang="en-DE" dirty="0"/>
              <a:t> – number of involved days</a:t>
            </a:r>
          </a:p>
          <a:p>
            <a:endParaRPr lang="en-DE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E1F5073-8737-432D-8C9C-015EF4538E53}"/>
              </a:ext>
            </a:extLst>
          </p:cNvPr>
          <p:cNvSpPr/>
          <p:nvPr/>
        </p:nvSpPr>
        <p:spPr bwMode="auto">
          <a:xfrm>
            <a:off x="801580" y="2217906"/>
            <a:ext cx="7003914" cy="369651"/>
          </a:xfrm>
          <a:prstGeom prst="rect">
            <a:avLst/>
          </a:prstGeom>
          <a:solidFill>
            <a:schemeClr val="bg1"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6F302D-31BA-49F5-8E0B-9B42516A6F57}"/>
              </a:ext>
            </a:extLst>
          </p:cNvPr>
          <p:cNvSpPr/>
          <p:nvPr/>
        </p:nvSpPr>
        <p:spPr bwMode="auto">
          <a:xfrm>
            <a:off x="749029" y="4025719"/>
            <a:ext cx="7003915" cy="369651"/>
          </a:xfrm>
          <a:prstGeom prst="rect">
            <a:avLst/>
          </a:prstGeom>
          <a:solidFill>
            <a:schemeClr val="bg1"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03629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9BA23-A608-44F1-BB3B-DD789CF8D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Spatial</a:t>
            </a:r>
            <a:r>
              <a:rPr lang="de-DE" dirty="0"/>
              <a:t> </a:t>
            </a:r>
            <a:r>
              <a:rPr lang="en-US" dirty="0"/>
              <a:t>Focus - Explained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B32AE21-A4F5-4B3F-B3A6-867D458E6BD5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de-DE" dirty="0"/>
                  <a:t>P</a:t>
                </a:r>
                <a:r>
                  <a:rPr lang="en-DE" dirty="0"/>
                  <a:t>r</a:t>
                </a:r>
                <a:r>
                  <a:rPr lang="de-DE" dirty="0"/>
                  <a:t>o</a:t>
                </a:r>
                <a:r>
                  <a:rPr lang="en-DE" dirty="0"/>
                  <a:t>bability </a:t>
                </a:r>
                <a:r>
                  <a:rPr lang="de-DE" dirty="0"/>
                  <a:t>o</a:t>
                </a:r>
                <a:r>
                  <a:rPr lang="en-DE" dirty="0"/>
                  <a:t>f </a:t>
                </a:r>
                <a:r>
                  <a:rPr lang="de-DE" dirty="0"/>
                  <a:t>m</a:t>
                </a:r>
                <a:r>
                  <a:rPr lang="en-DE" dirty="0"/>
                  <a:t>o</a:t>
                </a:r>
                <a:r>
                  <a:rPr lang="de-DE" dirty="0"/>
                  <a:t>s</a:t>
                </a:r>
                <a:r>
                  <a:rPr lang="en-DE" dirty="0"/>
                  <a:t>t </a:t>
                </a:r>
                <a:r>
                  <a:rPr lang="de-DE" dirty="0"/>
                  <a:t>p</a:t>
                </a:r>
                <a:r>
                  <a:rPr lang="en-DE" dirty="0"/>
                  <a:t>o</a:t>
                </a:r>
                <a:r>
                  <a:rPr lang="de-DE" dirty="0"/>
                  <a:t>p</a:t>
                </a:r>
                <a:r>
                  <a:rPr lang="en-DE" dirty="0"/>
                  <a:t>u</a:t>
                </a:r>
                <a:r>
                  <a:rPr lang="de-DE" dirty="0"/>
                  <a:t>l</a:t>
                </a:r>
                <a:r>
                  <a:rPr lang="en-DE" dirty="0"/>
                  <a:t>a</a:t>
                </a:r>
                <a:r>
                  <a:rPr lang="de-DE" dirty="0"/>
                  <a:t>r</a:t>
                </a:r>
                <a:r>
                  <a:rPr lang="en-DE" dirty="0"/>
                  <a:t> </a:t>
                </a:r>
                <a:r>
                  <a:rPr lang="de-DE" dirty="0"/>
                  <a:t>C</a:t>
                </a:r>
                <a:r>
                  <a:rPr lang="en-DE" dirty="0"/>
                  <a:t>i</a:t>
                </a:r>
                <a:r>
                  <a:rPr lang="de-DE" dirty="0"/>
                  <a:t>t</a:t>
                </a:r>
                <a:r>
                  <a:rPr lang="en-DE" dirty="0"/>
                  <a:t>y</a:t>
                </a:r>
                <a:endParaRPr lang="de-DE" b="1" i="1" dirty="0">
                  <a:latin typeface="Cambria Math" panose="02040503050406030204" pitchFamily="18" charset="0"/>
                </a:endParaRPr>
              </a:p>
              <a:p>
                <a:r>
                  <a:rPr lang="de-DE" dirty="0"/>
                  <a:t>#</a:t>
                </a:r>
                <a:r>
                  <a:rPr lang="de-DE" dirty="0" err="1"/>
                  <a:t>example</a:t>
                </a:r>
                <a:endParaRPr lang="de-DE" dirty="0"/>
              </a:p>
              <a:p>
                <a:pPr lvl="1"/>
                <a:r>
                  <a:rPr lang="de-DE" dirty="0"/>
                  <a:t>Aachen:	5 </a:t>
                </a:r>
                <a:r>
                  <a:rPr lang="de-DE" dirty="0" err="1"/>
                  <a:t>observations</a:t>
                </a:r>
                <a:endParaRPr lang="de-DE" dirty="0"/>
              </a:p>
              <a:p>
                <a:pPr lvl="1"/>
                <a:r>
                  <a:rPr lang="de-DE" dirty="0"/>
                  <a:t>Berlin:	3 </a:t>
                </a:r>
                <a:r>
                  <a:rPr lang="de-DE" dirty="0" err="1"/>
                  <a:t>observations</a:t>
                </a:r>
                <a:endParaRPr lang="de-DE" dirty="0"/>
              </a:p>
              <a:p>
                <a:pPr lvl="1"/>
                <a:r>
                  <a:rPr lang="de-DE" dirty="0"/>
                  <a:t>Munich:	2 </a:t>
                </a:r>
                <a:r>
                  <a:rPr lang="de-DE" dirty="0" err="1"/>
                  <a:t>observations</a:t>
                </a:r>
                <a:endParaRPr lang="de-DE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de-DE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b="1" i="1" smtClean="0"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  <m:sup>
                        <m:r>
                          <a:rPr lang="de-DE" b="1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de-DE" b="1" i="1" smtClean="0">
                            <a:latin typeface="Cambria Math" panose="02040503050406030204" pitchFamily="18" charset="0"/>
                          </a:rPr>
                          <m:t>𝒆𝒙𝒂𝒎𝒑𝒍𝒆</m:t>
                        </m:r>
                      </m:sup>
                    </m:sSup>
                    <m:r>
                      <a:rPr lang="de-DE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e-DE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b="1" i="1" smtClean="0">
                            <a:latin typeface="Cambria Math" panose="02040503050406030204" pitchFamily="18" charset="0"/>
                          </a:rPr>
                          <m:t>𝒎𝒂</m:t>
                        </m:r>
                        <m:sSub>
                          <m:sSubPr>
                            <m:ctrlPr>
                              <a:rPr lang="de-DE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de-DE" b="1" i="1" smtClean="0">
                                <a:latin typeface="Cambria Math" panose="02040503050406030204" pitchFamily="18" charset="0"/>
                              </a:rPr>
                              <m:t>𝒄</m:t>
                            </m:r>
                            <m:r>
                              <a:rPr lang="de-DE" b="1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de-DE" b="1" i="1" smtClean="0">
                                <a:latin typeface="Cambria Math" panose="02040503050406030204" pitchFamily="18" charset="0"/>
                              </a:rPr>
                              <m:t>𝒄𝒊𝒕𝒊𝒆𝒔</m:t>
                            </m:r>
                          </m:sub>
                        </m:sSub>
                        <m:d>
                          <m:dPr>
                            <m:begChr m:val="{"/>
                            <m:endChr m:val="}"/>
                            <m:ctrlPr>
                              <a:rPr lang="de-DE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de-DE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de-DE" b="1" i="1" smtClean="0">
                                    <a:latin typeface="Cambria Math" panose="02040503050406030204" pitchFamily="18" charset="0"/>
                                  </a:rPr>
                                  <m:t>𝑶</m:t>
                                </m:r>
                              </m:e>
                              <m:sub>
                                <m:r>
                                  <a:rPr lang="de-DE" i="1">
                                    <a:latin typeface="Cambria Math" panose="02040503050406030204" pitchFamily="18" charset="0"/>
                                  </a:rPr>
                                  <m:t>𝒄</m:t>
                                </m:r>
                              </m:sub>
                              <m:sup>
                                <m:r>
                                  <a:rPr lang="de-DE" i="1">
                                    <a:latin typeface="Cambria Math" panose="02040503050406030204" pitchFamily="18" charset="0"/>
                                  </a:rPr>
                                  <m:t>#</m:t>
                                </m:r>
                                <m:r>
                                  <a:rPr lang="de-DE" i="1">
                                    <a:latin typeface="Cambria Math" panose="02040503050406030204" pitchFamily="18" charset="0"/>
                                  </a:rPr>
                                  <m:t>𝒆𝒙𝒂𝒎𝒑𝒍𝒆</m:t>
                                </m:r>
                              </m:sup>
                            </m:sSubSup>
                          </m:e>
                        </m:d>
                      </m:num>
                      <m:den>
                        <m:nary>
                          <m:naryPr>
                            <m:chr m:val="∑"/>
                            <m:ctrlPr>
                              <a:rPr lang="de-DE" b="1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de-DE" b="1" i="1" smtClean="0">
                                <a:latin typeface="Cambria Math" panose="02040503050406030204" pitchFamily="18" charset="0"/>
                              </a:rPr>
                              <m:t>𝒄</m:t>
                            </m:r>
                            <m:r>
                              <a:rPr lang="de-DE" b="1" i="1" smtClean="0">
                                <a:latin typeface="Cambria Math" panose="02040503050406030204" pitchFamily="18" charset="0"/>
                              </a:rPr>
                              <m:t>∈</m:t>
                            </m:r>
                            <m:r>
                              <a:rPr lang="de-DE" b="1" i="1" smtClean="0">
                                <a:latin typeface="Cambria Math" panose="02040503050406030204" pitchFamily="18" charset="0"/>
                              </a:rPr>
                              <m:t>𝒄𝒊𝒕𝒊𝒆𝒔</m:t>
                            </m:r>
                          </m:sub>
                          <m:sup/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de-DE" b="1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de-DE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de-DE" b="1" i="1" smtClean="0">
                                        <a:latin typeface="Cambria Math" panose="02040503050406030204" pitchFamily="18" charset="0"/>
                                      </a:rPr>
                                      <m:t>𝑶</m:t>
                                    </m:r>
                                  </m:e>
                                  <m:sub>
                                    <m:r>
                                      <a:rPr lang="de-DE" i="1">
                                        <a:latin typeface="Cambria Math" panose="02040503050406030204" pitchFamily="18" charset="0"/>
                                      </a:rPr>
                                      <m:t>𝒄</m:t>
                                    </m:r>
                                  </m:sub>
                                  <m:sup>
                                    <m:r>
                                      <a:rPr lang="de-DE" i="1">
                                        <a:latin typeface="Cambria Math" panose="02040503050406030204" pitchFamily="18" charset="0"/>
                                      </a:rPr>
                                      <m:t>#</m:t>
                                    </m:r>
                                    <m:r>
                                      <a:rPr lang="de-DE" i="1">
                                        <a:latin typeface="Cambria Math" panose="02040503050406030204" pitchFamily="18" charset="0"/>
                                      </a:rPr>
                                      <m:t>𝒆𝒙𝒂𝒎𝒑𝒍𝒆</m:t>
                                    </m:r>
                                  </m:sup>
                                </m:sSubSup>
                              </m:e>
                            </m:d>
                          </m:e>
                        </m:nary>
                      </m:den>
                    </m:f>
                  </m:oMath>
                </a14:m>
                <a:endParaRPr lang="de-DE" b="1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  <m:sup>
                        <m:r>
                          <a:rPr lang="de-DE" i="1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𝒆𝒙𝒂𝒎𝒑𝒍𝒆</m:t>
                        </m:r>
                      </m:sup>
                    </m:sSup>
                    <m:r>
                      <a:rPr lang="de-DE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e-DE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de-DE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de-DE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de-DE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de-DE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de-DE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de-DE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de-DE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de-DE" b="1" i="1" smtClean="0"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endParaRPr lang="de-DE" b="1" dirty="0"/>
              </a:p>
              <a:p>
                <a:endParaRPr lang="de-DE" dirty="0"/>
              </a:p>
              <a:p>
                <a:r>
                  <a:rPr lang="de-DE" dirty="0" err="1"/>
                  <a:t>Contains</a:t>
                </a:r>
                <a:r>
                  <a:rPr lang="de-DE" dirty="0"/>
                  <a:t> </a:t>
                </a:r>
                <a:r>
                  <a:rPr lang="de-DE" dirty="0" err="1"/>
                  <a:t>only</a:t>
                </a:r>
                <a:r>
                  <a:rPr lang="de-DE" dirty="0"/>
                  <a:t> </a:t>
                </a:r>
                <a:r>
                  <a:rPr lang="de-DE" dirty="0" err="1"/>
                  <a:t>information</a:t>
                </a:r>
                <a:r>
                  <a:rPr lang="de-DE" dirty="0"/>
                  <a:t> </a:t>
                </a:r>
                <a:r>
                  <a:rPr lang="de-DE" dirty="0" err="1"/>
                  <a:t>of</a:t>
                </a:r>
                <a:r>
                  <a:rPr lang="de-DE" dirty="0"/>
                  <a:t> </a:t>
                </a:r>
                <a:r>
                  <a:rPr lang="de-DE" dirty="0" err="1"/>
                  <a:t>most</a:t>
                </a:r>
                <a:r>
                  <a:rPr lang="de-DE" dirty="0"/>
                  <a:t> </a:t>
                </a:r>
                <a:r>
                  <a:rPr lang="de-DE" dirty="0" err="1"/>
                  <a:t>popular</a:t>
                </a:r>
                <a:r>
                  <a:rPr lang="de-DE" dirty="0"/>
                  <a:t> </a:t>
                </a:r>
                <a:r>
                  <a:rPr lang="de-DE" dirty="0" err="1"/>
                  <a:t>city</a:t>
                </a:r>
                <a:endParaRPr lang="de-DE" dirty="0"/>
              </a:p>
              <a:p>
                <a:r>
                  <a:rPr lang="de-DE" dirty="0" err="1"/>
                  <a:t>no</a:t>
                </a:r>
                <a:r>
                  <a:rPr lang="de-DE" dirty="0"/>
                  <a:t> </a:t>
                </a:r>
                <a:r>
                  <a:rPr lang="de-DE" dirty="0" err="1"/>
                  <a:t>information</a:t>
                </a:r>
                <a:r>
                  <a:rPr lang="de-DE" dirty="0"/>
                  <a:t> </a:t>
                </a:r>
                <a:r>
                  <a:rPr lang="de-DE" dirty="0" err="1"/>
                  <a:t>about</a:t>
                </a:r>
                <a:r>
                  <a:rPr lang="de-DE" dirty="0"/>
                  <a:t> </a:t>
                </a:r>
                <a:r>
                  <a:rPr lang="de-DE" dirty="0" err="1"/>
                  <a:t>others</a:t>
                </a:r>
                <a:r>
                  <a:rPr lang="de-DE" dirty="0"/>
                  <a:t> </a:t>
                </a:r>
                <a:r>
                  <a:rPr lang="de-DE" i="1" dirty="0"/>
                  <a:t>(</a:t>
                </a:r>
                <a:r>
                  <a:rPr lang="de-DE" i="1" dirty="0" err="1"/>
                  <a:t>see</a:t>
                </a:r>
                <a:r>
                  <a:rPr lang="de-DE" i="1" dirty="0"/>
                  <a:t> </a:t>
                </a:r>
                <a:r>
                  <a:rPr lang="de-DE" i="1" dirty="0" err="1"/>
                  <a:t>paper</a:t>
                </a:r>
                <a:r>
                  <a:rPr lang="de-DE" i="1" dirty="0"/>
                  <a:t> </a:t>
                </a:r>
                <a:r>
                  <a:rPr lang="de-DE" i="1" dirty="0" err="1"/>
                  <a:t>for</a:t>
                </a:r>
                <a:r>
                  <a:rPr lang="de-DE" i="1" dirty="0"/>
                  <a:t> </a:t>
                </a:r>
                <a:r>
                  <a:rPr lang="de-DE" i="1" dirty="0" err="1"/>
                  <a:t>Entropy</a:t>
                </a:r>
                <a:r>
                  <a:rPr lang="de-DE" i="1" dirty="0"/>
                  <a:t>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B32AE21-A4F5-4B3F-B3A6-867D458E6B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836" t="-573" b="-50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06238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874C37-99DF-4E98-A1A6-55E0C5ACBCF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364" y="659960"/>
            <a:ext cx="5924550" cy="44291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DCDE86-1D26-4530-BBB8-1FCB8B596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Spatial</a:t>
            </a:r>
            <a:r>
              <a:rPr lang="de-DE" dirty="0"/>
              <a:t> F</a:t>
            </a:r>
            <a:r>
              <a:rPr lang="en-DE" dirty="0"/>
              <a:t>o</a:t>
            </a:r>
            <a:r>
              <a:rPr lang="de-DE" dirty="0"/>
              <a:t>c</a:t>
            </a:r>
            <a:r>
              <a:rPr lang="en-DE" dirty="0"/>
              <a:t>u</a:t>
            </a:r>
            <a:r>
              <a:rPr lang="de-DE" dirty="0"/>
              <a:t>s - </a:t>
            </a:r>
            <a:r>
              <a:rPr lang="en-DE" dirty="0"/>
              <a:t>Expectation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387E7E-CA99-4212-A1D2-B6419C80B862}"/>
              </a:ext>
            </a:extLst>
          </p:cNvPr>
          <p:cNvSpPr/>
          <p:nvPr/>
        </p:nvSpPr>
        <p:spPr bwMode="auto">
          <a:xfrm>
            <a:off x="1060315" y="768485"/>
            <a:ext cx="4883285" cy="358950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89C911B-1EBE-42BE-A31A-E4CC6C6A15B7}"/>
              </a:ext>
            </a:extLst>
          </p:cNvPr>
          <p:cNvSpPr/>
          <p:nvPr/>
        </p:nvSpPr>
        <p:spPr bwMode="auto">
          <a:xfrm>
            <a:off x="1138136" y="1089498"/>
            <a:ext cx="4494179" cy="3229583"/>
          </a:xfrm>
          <a:custGeom>
            <a:avLst/>
            <a:gdLst>
              <a:gd name="connsiteX0" fmla="*/ 0 w 4494179"/>
              <a:gd name="connsiteY0" fmla="*/ 3229583 h 3229583"/>
              <a:gd name="connsiteX1" fmla="*/ 3229583 w 4494179"/>
              <a:gd name="connsiteY1" fmla="*/ 2393004 h 3229583"/>
              <a:gd name="connsiteX2" fmla="*/ 4494179 w 4494179"/>
              <a:gd name="connsiteY2" fmla="*/ 0 h 3229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94179" h="3229583">
                <a:moveTo>
                  <a:pt x="0" y="3229583"/>
                </a:moveTo>
                <a:cubicBezTo>
                  <a:pt x="1240276" y="3080425"/>
                  <a:pt x="2480553" y="2931268"/>
                  <a:pt x="3229583" y="2393004"/>
                </a:cubicBezTo>
                <a:cubicBezTo>
                  <a:pt x="3978613" y="1854740"/>
                  <a:pt x="4291519" y="384242"/>
                  <a:pt x="4494179" y="0"/>
                </a:cubicBezTo>
              </a:path>
            </a:pathLst>
          </a:custGeom>
          <a:ln w="38100">
            <a:prstDash val="sysDash"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DE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849665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874C37-99DF-4E98-A1A6-55E0C5ACBCF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364" y="659960"/>
            <a:ext cx="5924550" cy="44291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DCDE86-1D26-4530-BBB8-1FCB8B596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Spatial</a:t>
            </a:r>
            <a:r>
              <a:rPr lang="de-DE" dirty="0"/>
              <a:t> F</a:t>
            </a:r>
            <a:r>
              <a:rPr lang="en-DE" dirty="0"/>
              <a:t>o</a:t>
            </a:r>
            <a:r>
              <a:rPr lang="de-DE" dirty="0"/>
              <a:t>c</a:t>
            </a:r>
            <a:r>
              <a:rPr lang="en-DE" dirty="0"/>
              <a:t>u</a:t>
            </a:r>
            <a:r>
              <a:rPr lang="de-DE" dirty="0"/>
              <a:t>s - </a:t>
            </a:r>
            <a:r>
              <a:rPr lang="de-DE" dirty="0" err="1"/>
              <a:t>Results</a:t>
            </a:r>
            <a:endParaRPr lang="en-DE" dirty="0"/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C5DC7463-C92E-4309-927F-7E47339D8E9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07806" y="5009744"/>
            <a:ext cx="8756062" cy="1342417"/>
          </a:xfrm>
        </p:spPr>
        <p:txBody>
          <a:bodyPr/>
          <a:lstStyle/>
          <a:p>
            <a:r>
              <a:rPr lang="de-DE" dirty="0"/>
              <a:t>L</a:t>
            </a:r>
            <a:r>
              <a:rPr lang="en-DE" dirty="0"/>
              <a:t>e</a:t>
            </a:r>
            <a:r>
              <a:rPr lang="de-DE" dirty="0"/>
              <a:t>s</a:t>
            </a:r>
            <a:r>
              <a:rPr lang="en-DE" dirty="0"/>
              <a:t>s </a:t>
            </a:r>
            <a:r>
              <a:rPr lang="de-DE" dirty="0"/>
              <a:t>p</a:t>
            </a:r>
            <a:r>
              <a:rPr lang="en-DE" dirty="0"/>
              <a:t>o</a:t>
            </a:r>
            <a:r>
              <a:rPr lang="de-DE" dirty="0"/>
              <a:t>p</a:t>
            </a:r>
            <a:r>
              <a:rPr lang="en-DE" dirty="0"/>
              <a:t>u</a:t>
            </a:r>
            <a:r>
              <a:rPr lang="de-DE" dirty="0"/>
              <a:t>l</a:t>
            </a:r>
            <a:r>
              <a:rPr lang="en-DE" dirty="0"/>
              <a:t>a</a:t>
            </a:r>
            <a:r>
              <a:rPr lang="de-DE" dirty="0"/>
              <a:t>r</a:t>
            </a:r>
            <a:r>
              <a:rPr lang="en-DE" dirty="0"/>
              <a:t> </a:t>
            </a:r>
            <a:r>
              <a:rPr lang="en-DE" dirty="0" err="1"/>
              <a:t>Jodel</a:t>
            </a:r>
            <a:r>
              <a:rPr lang="en-DE" dirty="0"/>
              <a:t> hashtags are </a:t>
            </a:r>
            <a:r>
              <a:rPr lang="de-DE" dirty="0"/>
              <a:t>l</a:t>
            </a:r>
            <a:r>
              <a:rPr lang="en-DE" dirty="0"/>
              <a:t>e</a:t>
            </a:r>
            <a:r>
              <a:rPr lang="de-DE" dirty="0"/>
              <a:t>s</a:t>
            </a:r>
            <a:r>
              <a:rPr lang="en-DE" dirty="0"/>
              <a:t>s </a:t>
            </a:r>
            <a:r>
              <a:rPr lang="de-DE" dirty="0"/>
              <a:t>f</a:t>
            </a:r>
            <a:r>
              <a:rPr lang="en-DE" dirty="0"/>
              <a:t>o</a:t>
            </a:r>
            <a:r>
              <a:rPr lang="de-DE" dirty="0"/>
              <a:t>c</a:t>
            </a:r>
            <a:r>
              <a:rPr lang="en-DE" dirty="0"/>
              <a:t>u</a:t>
            </a:r>
            <a:r>
              <a:rPr lang="de-DE" dirty="0"/>
              <a:t>s</a:t>
            </a:r>
            <a:r>
              <a:rPr lang="en-DE" dirty="0"/>
              <a:t>e</a:t>
            </a:r>
            <a:r>
              <a:rPr lang="de-DE" dirty="0"/>
              <a:t>d</a:t>
            </a:r>
            <a:endParaRPr lang="en-DE" dirty="0"/>
          </a:p>
          <a:p>
            <a:r>
              <a:rPr lang="de-DE" dirty="0"/>
              <a:t>U</a:t>
            </a:r>
            <a:r>
              <a:rPr lang="en-DE" dirty="0"/>
              <a:t>n</a:t>
            </a:r>
            <a:r>
              <a:rPr lang="de-DE" dirty="0"/>
              <a:t>l</a:t>
            </a:r>
            <a:r>
              <a:rPr lang="en-DE" dirty="0" err="1"/>
              <a:t>i</a:t>
            </a:r>
            <a:r>
              <a:rPr lang="de-DE" dirty="0"/>
              <a:t>k</a:t>
            </a:r>
            <a:r>
              <a:rPr lang="en-DE" dirty="0"/>
              <a:t>e </a:t>
            </a:r>
            <a:r>
              <a:rPr lang="de-DE" dirty="0"/>
              <a:t>t</a:t>
            </a:r>
            <a:r>
              <a:rPr lang="en-DE" dirty="0"/>
              <a:t>h</a:t>
            </a:r>
            <a:r>
              <a:rPr lang="de-DE" dirty="0"/>
              <a:t>e</a:t>
            </a:r>
            <a:r>
              <a:rPr lang="en-DE" dirty="0"/>
              <a:t> </a:t>
            </a:r>
            <a:r>
              <a:rPr lang="de-DE" dirty="0"/>
              <a:t>e</a:t>
            </a:r>
            <a:r>
              <a:rPr lang="en-DE" dirty="0"/>
              <a:t>x</a:t>
            </a:r>
            <a:r>
              <a:rPr lang="de-DE" dirty="0"/>
              <a:t>p</a:t>
            </a:r>
            <a:r>
              <a:rPr lang="en-DE" dirty="0"/>
              <a:t>e</a:t>
            </a:r>
            <a:r>
              <a:rPr lang="de-DE" dirty="0"/>
              <a:t>c</a:t>
            </a:r>
            <a:r>
              <a:rPr lang="en-DE" dirty="0"/>
              <a:t>t</a:t>
            </a:r>
            <a:r>
              <a:rPr lang="de-DE" dirty="0"/>
              <a:t>a</a:t>
            </a:r>
            <a:r>
              <a:rPr lang="en-DE" dirty="0"/>
              <a:t>t</a:t>
            </a:r>
            <a:r>
              <a:rPr lang="de-DE" dirty="0"/>
              <a:t>i</a:t>
            </a:r>
            <a:r>
              <a:rPr lang="en-DE" dirty="0"/>
              <a:t>o</a:t>
            </a:r>
            <a:r>
              <a:rPr lang="de-DE" dirty="0"/>
              <a:t>n</a:t>
            </a:r>
            <a:r>
              <a:rPr lang="en-DE" dirty="0"/>
              <a:t> </a:t>
            </a:r>
            <a:r>
              <a:rPr lang="de-DE" dirty="0"/>
              <a:t>f</a:t>
            </a:r>
            <a:r>
              <a:rPr lang="en-DE" dirty="0"/>
              <a:t>r</a:t>
            </a:r>
            <a:r>
              <a:rPr lang="de-DE" dirty="0"/>
              <a:t>o</a:t>
            </a:r>
            <a:r>
              <a:rPr lang="en-DE" dirty="0"/>
              <a:t>m </a:t>
            </a:r>
            <a:r>
              <a:rPr lang="de-DE" dirty="0"/>
              <a:t>b</a:t>
            </a:r>
            <a:r>
              <a:rPr lang="en-DE" dirty="0"/>
              <a:t>e</a:t>
            </a:r>
            <a:r>
              <a:rPr lang="de-DE" dirty="0"/>
              <a:t>i</a:t>
            </a:r>
            <a:r>
              <a:rPr lang="en-DE" dirty="0"/>
              <a:t>n</a:t>
            </a:r>
            <a:r>
              <a:rPr lang="de-DE" dirty="0"/>
              <a:t>g</a:t>
            </a:r>
            <a:r>
              <a:rPr lang="en-DE" dirty="0"/>
              <a:t> </a:t>
            </a:r>
            <a:r>
              <a:rPr lang="de-DE" dirty="0"/>
              <a:t>l</a:t>
            </a:r>
            <a:r>
              <a:rPr lang="en-DE" dirty="0"/>
              <a:t>o</a:t>
            </a:r>
            <a:r>
              <a:rPr lang="de-DE" dirty="0"/>
              <a:t>c</a:t>
            </a:r>
            <a:r>
              <a:rPr lang="en-DE" dirty="0"/>
              <a:t>a</a:t>
            </a:r>
            <a:r>
              <a:rPr lang="de-DE" dirty="0"/>
              <a:t>t</a:t>
            </a:r>
            <a:r>
              <a:rPr lang="en-DE" dirty="0" err="1"/>
              <a:t>i</a:t>
            </a:r>
            <a:r>
              <a:rPr lang="de-DE" dirty="0"/>
              <a:t>o</a:t>
            </a:r>
            <a:r>
              <a:rPr lang="en-DE" dirty="0"/>
              <a:t>n-</a:t>
            </a:r>
            <a:r>
              <a:rPr lang="de-DE" dirty="0"/>
              <a:t>b</a:t>
            </a:r>
            <a:r>
              <a:rPr lang="en-DE" dirty="0"/>
              <a:t>a</a:t>
            </a:r>
            <a:r>
              <a:rPr lang="de-DE" dirty="0"/>
              <a:t>s</a:t>
            </a:r>
            <a:r>
              <a:rPr lang="en-DE" dirty="0"/>
              <a:t>e</a:t>
            </a:r>
            <a:r>
              <a:rPr lang="de-DE" dirty="0"/>
              <a:t>d</a:t>
            </a:r>
            <a:r>
              <a:rPr lang="en-DE" dirty="0"/>
              <a:t>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270F5F-043B-4960-8C40-0088570856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3993" y="1305786"/>
            <a:ext cx="2809875" cy="29432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9387E7E-CA99-4212-A1D2-B6419C80B862}"/>
              </a:ext>
            </a:extLst>
          </p:cNvPr>
          <p:cNvSpPr/>
          <p:nvPr/>
        </p:nvSpPr>
        <p:spPr bwMode="auto">
          <a:xfrm>
            <a:off x="1060315" y="768485"/>
            <a:ext cx="4883285" cy="358950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91114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uiExpand="1" build="p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9BA23-A608-44F1-BB3B-DD789CF8D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Spatial</a:t>
            </a:r>
            <a:r>
              <a:rPr lang="de-DE" dirty="0"/>
              <a:t> </a:t>
            </a:r>
            <a:r>
              <a:rPr lang="en-US" dirty="0"/>
              <a:t>Spread - Explained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B32AE21-A4F5-4B3F-B3A6-867D458E6BD5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US" dirty="0"/>
                  <a:t>Average geographic expansion</a:t>
                </a:r>
              </a:p>
              <a:p>
                <a:r>
                  <a:rPr lang="en-US" dirty="0"/>
                  <a:t>#example</a:t>
                </a:r>
              </a:p>
              <a:p>
                <a:pPr lvl="1"/>
                <a:r>
                  <a:rPr lang="en-US" dirty="0"/>
                  <a:t>Aachen:	5 observations</a:t>
                </a:r>
              </a:p>
              <a:p>
                <a:pPr lvl="1"/>
                <a:r>
                  <a:rPr lang="en-US" dirty="0"/>
                  <a:t>Berlin:	3 observations</a:t>
                </a:r>
              </a:p>
              <a:p>
                <a:pPr lvl="1"/>
                <a:r>
                  <a:rPr lang="en-US" dirty="0"/>
                  <a:t>Munich:	2 observations</a:t>
                </a:r>
              </a:p>
              <a:p>
                <a:r>
                  <a:rPr lang="en-US" dirty="0"/>
                  <a:t>Calculate weighted centroid</a:t>
                </a:r>
              </a:p>
              <a:p>
                <a:r>
                  <a:rPr lang="en-US" dirty="0"/>
                  <a:t>Calculate average distance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𝒆𝒙𝒂𝒎𝒑𝒍𝒆</m:t>
                        </m:r>
                      </m:sup>
                    </m:sSup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𝑶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#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𝒆𝒙𝒂𝒎𝒑𝒍𝒆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|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𝒄𝒊𝒕𝒊𝒆𝒔</m:t>
                        </m:r>
                      </m:sub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𝒆𝒙𝒂𝒎𝒑𝒍𝒆</m:t>
                        </m:r>
                      </m:sup>
                      <m:e>
                        <m:sSubSup>
                          <m:sSubSup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𝒅𝒊𝒔𝒕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sub>
                          <m:sup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𝒄𝒆𝒏𝒕𝒓𝒐𝒊𝒅</m:t>
                            </m:r>
                          </m:sup>
                        </m:sSub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∗</m:t>
                        </m:r>
                        <m:sSubSup>
                          <m:sSubSup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𝑶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𝒄</m:t>
                            </m:r>
                          </m:sub>
                          <m:sup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#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𝒆𝒙𝒂𝒎𝒑𝒍𝒆</m:t>
                            </m:r>
                          </m:sup>
                        </m:sSubSup>
                      </m:e>
                    </m:nary>
                  </m:oMath>
                </a14:m>
                <a:endParaRPr lang="en-US" b="1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𝒆𝒙𝒂𝒎𝒑𝒍𝒆</m:t>
                        </m:r>
                      </m:sup>
                    </m:sSup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  <m:r>
                      <a:rPr lang="en-US" b="1" i="1" smtClean="0"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𝟐𝟑𝟐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𝟑𝟑𝟗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𝟑𝟑𝟑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1" i="1" smtClean="0">
                        <a:latin typeface="Cambria Math" panose="02040503050406030204" pitchFamily="18" charset="0"/>
                      </a:rPr>
                      <m:t>𝒌𝒎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𝟐𝟖𝟒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𝒌𝒎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B32AE21-A4F5-4B3F-B3A6-867D458E6B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836" t="-5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177726AF-CB9F-4860-BE79-8413AB8E1CD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890" y="0"/>
            <a:ext cx="3320110" cy="40694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C3B8B4C-C936-44D9-AC67-A57D3BE3859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890" y="0"/>
            <a:ext cx="3320110" cy="406944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E1EAAFA-1FD0-480D-AB18-E8841A557AA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890" y="0"/>
            <a:ext cx="3320110" cy="4069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7507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119D58-9ACF-4806-9694-53899CD4F31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941" y="735733"/>
            <a:ext cx="5781675" cy="4381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DCDE86-1D26-4530-BBB8-1FCB8B596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Spatial</a:t>
            </a:r>
            <a:r>
              <a:rPr lang="de-DE" dirty="0"/>
              <a:t> S</a:t>
            </a:r>
            <a:r>
              <a:rPr lang="en-DE" dirty="0"/>
              <a:t>p</a:t>
            </a:r>
            <a:r>
              <a:rPr lang="de-DE" dirty="0"/>
              <a:t>r</a:t>
            </a:r>
            <a:r>
              <a:rPr lang="en-DE" dirty="0"/>
              <a:t>e</a:t>
            </a:r>
            <a:r>
              <a:rPr lang="de-DE" dirty="0"/>
              <a:t>a</a:t>
            </a:r>
            <a:r>
              <a:rPr lang="en-DE" dirty="0"/>
              <a:t>d</a:t>
            </a:r>
            <a:r>
              <a:rPr lang="de-DE" dirty="0"/>
              <a:t> - </a:t>
            </a:r>
            <a:r>
              <a:rPr lang="en-DE" dirty="0"/>
              <a:t>E</a:t>
            </a:r>
            <a:r>
              <a:rPr lang="de-DE" dirty="0"/>
              <a:t>x</a:t>
            </a:r>
            <a:r>
              <a:rPr lang="en-DE" dirty="0"/>
              <a:t>p</a:t>
            </a:r>
            <a:r>
              <a:rPr lang="de-DE" dirty="0"/>
              <a:t>e</a:t>
            </a:r>
            <a:r>
              <a:rPr lang="en-DE" dirty="0"/>
              <a:t>c</a:t>
            </a:r>
            <a:r>
              <a:rPr lang="de-DE" dirty="0"/>
              <a:t>t</a:t>
            </a:r>
            <a:r>
              <a:rPr lang="en-DE" dirty="0"/>
              <a:t>a</a:t>
            </a:r>
            <a:r>
              <a:rPr lang="de-DE" dirty="0"/>
              <a:t>t</a:t>
            </a:r>
            <a:r>
              <a:rPr lang="en-DE" dirty="0" err="1"/>
              <a:t>i</a:t>
            </a:r>
            <a:r>
              <a:rPr lang="de-DE" dirty="0"/>
              <a:t>o</a:t>
            </a:r>
            <a:r>
              <a:rPr lang="en-DE" dirty="0"/>
              <a:t>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EC7DF13-E652-429B-AA4D-79C1C3588D5B}"/>
              </a:ext>
            </a:extLst>
          </p:cNvPr>
          <p:cNvSpPr/>
          <p:nvPr/>
        </p:nvSpPr>
        <p:spPr bwMode="auto">
          <a:xfrm>
            <a:off x="1102300" y="735733"/>
            <a:ext cx="4883285" cy="358950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C35C4C6-97F2-4F56-95BC-6E05DE43DDD1}"/>
              </a:ext>
            </a:extLst>
          </p:cNvPr>
          <p:cNvSpPr/>
          <p:nvPr/>
        </p:nvSpPr>
        <p:spPr bwMode="auto">
          <a:xfrm>
            <a:off x="1167319" y="1021404"/>
            <a:ext cx="3394953" cy="3249039"/>
          </a:xfrm>
          <a:custGeom>
            <a:avLst/>
            <a:gdLst>
              <a:gd name="connsiteX0" fmla="*/ 0 w 3394953"/>
              <a:gd name="connsiteY0" fmla="*/ 3249039 h 3249039"/>
              <a:gd name="connsiteX1" fmla="*/ 914400 w 3394953"/>
              <a:gd name="connsiteY1" fmla="*/ 710119 h 3249039"/>
              <a:gd name="connsiteX2" fmla="*/ 3394953 w 3394953"/>
              <a:gd name="connsiteY2" fmla="*/ 0 h 324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94953" h="3249039">
                <a:moveTo>
                  <a:pt x="0" y="3249039"/>
                </a:moveTo>
                <a:cubicBezTo>
                  <a:pt x="174287" y="2250332"/>
                  <a:pt x="348575" y="1251625"/>
                  <a:pt x="914400" y="710119"/>
                </a:cubicBezTo>
                <a:cubicBezTo>
                  <a:pt x="1480225" y="168613"/>
                  <a:pt x="2437589" y="84306"/>
                  <a:pt x="3394953" y="0"/>
                </a:cubicBezTo>
              </a:path>
            </a:pathLst>
          </a:custGeom>
          <a:ln w="38100"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DE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2518913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119D58-9ACF-4806-9694-53899CD4F31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941" y="735733"/>
            <a:ext cx="5781675" cy="4381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DCDE86-1D26-4530-BBB8-1FCB8B596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Spatial</a:t>
            </a:r>
            <a:r>
              <a:rPr lang="de-DE" dirty="0"/>
              <a:t> S</a:t>
            </a:r>
            <a:r>
              <a:rPr lang="en-DE" dirty="0"/>
              <a:t>p</a:t>
            </a:r>
            <a:r>
              <a:rPr lang="de-DE" dirty="0"/>
              <a:t>r</a:t>
            </a:r>
            <a:r>
              <a:rPr lang="en-DE" dirty="0"/>
              <a:t>e</a:t>
            </a:r>
            <a:r>
              <a:rPr lang="de-DE" dirty="0"/>
              <a:t>a</a:t>
            </a:r>
            <a:r>
              <a:rPr lang="en-DE" dirty="0"/>
              <a:t>d</a:t>
            </a:r>
            <a:r>
              <a:rPr lang="de-DE" dirty="0"/>
              <a:t> - </a:t>
            </a:r>
            <a:r>
              <a:rPr lang="de-DE" dirty="0" err="1"/>
              <a:t>Results</a:t>
            </a:r>
            <a:endParaRPr lang="en-DE" dirty="0"/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4E573693-0645-46AC-8B7F-61F1F32AE40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07806" y="5158364"/>
            <a:ext cx="8756062" cy="1927806"/>
          </a:xfrm>
        </p:spPr>
        <p:txBody>
          <a:bodyPr/>
          <a:lstStyle/>
          <a:p>
            <a:r>
              <a:rPr lang="en-US" dirty="0"/>
              <a:t>Non-top, but popular Hashtags are more local on </a:t>
            </a:r>
            <a:r>
              <a:rPr lang="en-US" dirty="0" err="1"/>
              <a:t>Jodel</a:t>
            </a:r>
            <a:r>
              <a:rPr lang="en-US" dirty="0"/>
              <a:t>!</a:t>
            </a:r>
          </a:p>
          <a:p>
            <a:r>
              <a:rPr lang="en-US" dirty="0" err="1"/>
              <a:t>Jodel</a:t>
            </a:r>
            <a:r>
              <a:rPr lang="en-US" dirty="0"/>
              <a:t> caps at 250km (~diameter popular cities Germany)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2D1BF70-8CE4-4C0D-AC0F-E158BC565E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993" y="1305786"/>
            <a:ext cx="2809875" cy="294322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0ADF07E-535D-4D08-A03C-30DED0B6C606}"/>
              </a:ext>
            </a:extLst>
          </p:cNvPr>
          <p:cNvSpPr/>
          <p:nvPr/>
        </p:nvSpPr>
        <p:spPr bwMode="auto">
          <a:xfrm>
            <a:off x="1079770" y="2908570"/>
            <a:ext cx="2538919" cy="1429965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FDB0A6-094A-4E75-83A4-EC0D8F6D55DD}"/>
              </a:ext>
            </a:extLst>
          </p:cNvPr>
          <p:cNvSpPr/>
          <p:nvPr/>
        </p:nvSpPr>
        <p:spPr bwMode="auto">
          <a:xfrm>
            <a:off x="2966936" y="972766"/>
            <a:ext cx="2071992" cy="1938884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EC7DF13-E652-429B-AA4D-79C1C3588D5B}"/>
              </a:ext>
            </a:extLst>
          </p:cNvPr>
          <p:cNvSpPr/>
          <p:nvPr/>
        </p:nvSpPr>
        <p:spPr bwMode="auto">
          <a:xfrm>
            <a:off x="1060315" y="768485"/>
            <a:ext cx="4883285" cy="358950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93031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uiExpand="1" build="p"/>
      <p:bldP spid="4" grpId="0" animBg="1"/>
      <p:bldP spid="4" grpId="1" animBg="1"/>
      <p:bldP spid="8" grpId="0" animBg="1"/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3E0639-5240-4B67-A0D5-9D0596785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T</a:t>
            </a:r>
            <a:r>
              <a:rPr lang="de-DE" dirty="0"/>
              <a:t>e</a:t>
            </a:r>
            <a:r>
              <a:rPr lang="en-DE" dirty="0"/>
              <a:t>m</a:t>
            </a:r>
            <a:r>
              <a:rPr lang="de-DE" dirty="0"/>
              <a:t>p</a:t>
            </a:r>
            <a:r>
              <a:rPr lang="en-DE" dirty="0"/>
              <a:t>o</a:t>
            </a:r>
            <a:r>
              <a:rPr lang="de-DE" dirty="0"/>
              <a:t>r</a:t>
            </a:r>
            <a:r>
              <a:rPr lang="en-DE" dirty="0"/>
              <a:t>a</a:t>
            </a:r>
            <a:r>
              <a:rPr lang="de-DE" dirty="0"/>
              <a:t>l</a:t>
            </a:r>
            <a:r>
              <a:rPr lang="en-DE" dirty="0"/>
              <a:t> </a:t>
            </a:r>
            <a:r>
              <a:rPr lang="de-DE" dirty="0"/>
              <a:t>M</a:t>
            </a:r>
            <a:r>
              <a:rPr lang="en-DE" dirty="0"/>
              <a:t>e</a:t>
            </a:r>
            <a:r>
              <a:rPr lang="de-DE" dirty="0"/>
              <a:t>t</a:t>
            </a:r>
            <a:r>
              <a:rPr lang="en-DE" dirty="0"/>
              <a:t>r</a:t>
            </a:r>
            <a:r>
              <a:rPr lang="de-DE" dirty="0"/>
              <a:t>i</a:t>
            </a:r>
            <a:r>
              <a:rPr lang="en-DE" dirty="0"/>
              <a:t>c</a:t>
            </a:r>
            <a:r>
              <a:rPr lang="de-DE" dirty="0"/>
              <a:t>s</a:t>
            </a:r>
            <a:endParaRPr lang="en-D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D93EDA-85A1-4395-AC7D-8683FA1E0F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1764194622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24467E-FE69-45CE-B3D8-318BCB3A420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5067" y="745572"/>
            <a:ext cx="5838825" cy="43053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556DEB-4283-43AE-845B-45DD5075E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</a:t>
            </a:r>
            <a:r>
              <a:rPr lang="en-DE" dirty="0"/>
              <a:t>e</a:t>
            </a:r>
            <a:r>
              <a:rPr lang="de-DE" dirty="0"/>
              <a:t>m</a:t>
            </a:r>
            <a:r>
              <a:rPr lang="en-DE" dirty="0"/>
              <a:t>p</a:t>
            </a:r>
            <a:r>
              <a:rPr lang="de-DE" dirty="0"/>
              <a:t>o</a:t>
            </a:r>
            <a:r>
              <a:rPr lang="en-DE" dirty="0"/>
              <a:t>r</a:t>
            </a:r>
            <a:r>
              <a:rPr lang="de-DE" dirty="0"/>
              <a:t>a</a:t>
            </a:r>
            <a:r>
              <a:rPr lang="en-DE" dirty="0"/>
              <a:t>l </a:t>
            </a:r>
            <a:r>
              <a:rPr lang="de-DE" dirty="0"/>
              <a:t>Focus - </a:t>
            </a:r>
            <a:r>
              <a:rPr lang="de-DE" dirty="0" err="1"/>
              <a:t>Results</a:t>
            </a:r>
            <a:endParaRPr lang="en-DE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2718AFA-485A-4AD0-8C84-FF664CF1C73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07806" y="5236056"/>
            <a:ext cx="8756062" cy="1164746"/>
          </a:xfrm>
        </p:spPr>
        <p:txBody>
          <a:bodyPr/>
          <a:lstStyle/>
          <a:p>
            <a:r>
              <a:rPr lang="en-US" dirty="0"/>
              <a:t>Temporally rather unfocused</a:t>
            </a:r>
          </a:p>
          <a:p>
            <a:r>
              <a:rPr lang="en-US" dirty="0"/>
              <a:t>Focus decreases with popularity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224D95D-66F1-4046-BB88-1668BD5AD9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3993" y="1305786"/>
            <a:ext cx="2809875" cy="294322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0D7A62C-71DF-4F7F-8BF1-1AB17673E90A}"/>
              </a:ext>
            </a:extLst>
          </p:cNvPr>
          <p:cNvSpPr/>
          <p:nvPr/>
        </p:nvSpPr>
        <p:spPr bwMode="auto">
          <a:xfrm>
            <a:off x="1060315" y="885217"/>
            <a:ext cx="1274323" cy="3363793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A5FE8BF-11CC-4C6A-B7FD-CE588AF11F48}"/>
              </a:ext>
            </a:extLst>
          </p:cNvPr>
          <p:cNvCxnSpPr>
            <a:cxnSpLocks/>
          </p:cNvCxnSpPr>
          <p:nvPr/>
        </p:nvCxnSpPr>
        <p:spPr bwMode="auto">
          <a:xfrm flipH="1">
            <a:off x="1215958" y="2587557"/>
            <a:ext cx="2509736" cy="0"/>
          </a:xfrm>
          <a:prstGeom prst="straightConnector1">
            <a:avLst/>
          </a:prstGeom>
          <a:ln w="57150">
            <a:headEnd type="non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C0963797-EA86-4B89-9220-B26A8B32AF8B}"/>
              </a:ext>
            </a:extLst>
          </p:cNvPr>
          <p:cNvSpPr/>
          <p:nvPr/>
        </p:nvSpPr>
        <p:spPr bwMode="auto">
          <a:xfrm>
            <a:off x="1060315" y="768485"/>
            <a:ext cx="4883285" cy="358950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83763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7" grpId="0" animBg="1"/>
      <p:bldP spid="7" grpId="1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260E19F-429F-4831-A016-870B81964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38" y="756423"/>
            <a:ext cx="5734050" cy="435292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0963797-EA86-4B89-9220-B26A8B32AF8B}"/>
              </a:ext>
            </a:extLst>
          </p:cNvPr>
          <p:cNvSpPr/>
          <p:nvPr/>
        </p:nvSpPr>
        <p:spPr bwMode="auto">
          <a:xfrm>
            <a:off x="1039115" y="768485"/>
            <a:ext cx="4883285" cy="358950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556DEB-4283-43AE-845B-45DD5075E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</a:t>
            </a:r>
            <a:r>
              <a:rPr lang="en-DE" dirty="0"/>
              <a:t>e</a:t>
            </a:r>
            <a:r>
              <a:rPr lang="de-DE" dirty="0"/>
              <a:t>m</a:t>
            </a:r>
            <a:r>
              <a:rPr lang="en-DE" dirty="0"/>
              <a:t>p</a:t>
            </a:r>
            <a:r>
              <a:rPr lang="de-DE" dirty="0"/>
              <a:t>o</a:t>
            </a:r>
            <a:r>
              <a:rPr lang="en-DE" dirty="0"/>
              <a:t>r</a:t>
            </a:r>
            <a:r>
              <a:rPr lang="de-DE" dirty="0"/>
              <a:t>a</a:t>
            </a:r>
            <a:r>
              <a:rPr lang="en-DE" dirty="0"/>
              <a:t>l </a:t>
            </a:r>
            <a:r>
              <a:rPr lang="de-DE" dirty="0"/>
              <a:t>Spread - </a:t>
            </a:r>
            <a:r>
              <a:rPr lang="de-DE" dirty="0" err="1"/>
              <a:t>Results</a:t>
            </a:r>
            <a:endParaRPr lang="en-DE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2718AFA-485A-4AD0-8C84-FF664CF1C73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07806" y="5305382"/>
            <a:ext cx="8756062" cy="1095419"/>
          </a:xfrm>
        </p:spPr>
        <p:txBody>
          <a:bodyPr/>
          <a:lstStyle/>
          <a:p>
            <a:r>
              <a:rPr lang="en-US" dirty="0"/>
              <a:t>Rather linear behavior at different slopes		</a:t>
            </a:r>
          </a:p>
          <a:p>
            <a:r>
              <a:rPr lang="en-US" dirty="0"/>
              <a:t>Especially less popular hashtags occur randomly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224D95D-66F1-4046-BB88-1668BD5AD9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3993" y="1305786"/>
            <a:ext cx="2809875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2761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1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8EE5F7D-49F1-4BD4-9CD5-92CDB1BDD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191" y="1788789"/>
            <a:ext cx="6741267" cy="457200"/>
          </a:xfrm>
        </p:spPr>
        <p:txBody>
          <a:bodyPr/>
          <a:lstStyle/>
          <a:p>
            <a:pPr algn="r"/>
            <a:r>
              <a:rPr lang="en-US" dirty="0"/>
              <a:t>Diving Deeper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0C9BC6-3A08-4495-BED5-99ED5FB67EF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" y="2690648"/>
            <a:ext cx="9144000" cy="580098"/>
          </a:xfrm>
        </p:spPr>
        <p:txBody>
          <a:bodyPr/>
          <a:lstStyle/>
          <a:p>
            <a:pPr algn="ctr"/>
            <a:r>
              <a:rPr lang="en-US" dirty="0"/>
              <a:t>…. aka making more sense out of it</a:t>
            </a:r>
          </a:p>
        </p:txBody>
      </p:sp>
      <p:pic>
        <p:nvPicPr>
          <p:cNvPr id="5122" name="Picture 2" descr="Magnifying Glass Tilted Left on Apple iOS 12.2">
            <a:extLst>
              <a:ext uri="{FF2B5EF4-FFF2-40B4-BE49-F238E27FC236}">
                <a16:creationId xmlns:a16="http://schemas.microsoft.com/office/drawing/2014/main" id="{E5CFC6CA-DC65-4C82-8EC5-8A881CD251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079" y="1670546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9556768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50D329-ABB1-4214-AF1C-136B0B3ECBF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26189" y="631162"/>
            <a:ext cx="5691621" cy="431491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29CEFF4-8FD5-4864-AF59-95BDDC763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Temporal vs. Spatial Spread</a:t>
            </a:r>
          </a:p>
        </p:txBody>
      </p:sp>
      <p:pic>
        <p:nvPicPr>
          <p:cNvPr id="1026" name="Picture 2" descr="Thinking Face on Apple iOS 12.2">
            <a:extLst>
              <a:ext uri="{FF2B5EF4-FFF2-40B4-BE49-F238E27FC236}">
                <a16:creationId xmlns:a16="http://schemas.microsoft.com/office/drawing/2014/main" id="{B60D4B25-64E9-4636-9363-CFCEAD4EF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151" y="3168785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28DB39E0-DACE-4E71-B748-664B84D53C9B}"/>
              </a:ext>
            </a:extLst>
          </p:cNvPr>
          <p:cNvGrpSpPr/>
          <p:nvPr/>
        </p:nvGrpSpPr>
        <p:grpSpPr>
          <a:xfrm>
            <a:off x="2691800" y="2174132"/>
            <a:ext cx="2786980" cy="3131987"/>
            <a:chOff x="2691800" y="2174132"/>
            <a:chExt cx="2786980" cy="3131987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A7BB83F-4316-43B5-A607-629FDAC51FC2}"/>
                </a:ext>
              </a:extLst>
            </p:cNvPr>
            <p:cNvSpPr/>
            <p:nvPr/>
          </p:nvSpPr>
          <p:spPr bwMode="auto">
            <a:xfrm>
              <a:off x="2691800" y="2174132"/>
              <a:ext cx="397821" cy="1230549"/>
            </a:xfrm>
            <a:prstGeom prst="rect">
              <a:avLst/>
            </a:prstGeom>
            <a:noFill/>
            <a:ln w="38100"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DE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B9517C7A-F5E1-40DF-A1B5-D13F2AD23734}"/>
                </a:ext>
              </a:extLst>
            </p:cNvPr>
            <p:cNvSpPr/>
            <p:nvPr/>
          </p:nvSpPr>
          <p:spPr bwMode="auto">
            <a:xfrm>
              <a:off x="3935975" y="5016850"/>
              <a:ext cx="1542805" cy="28926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DE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4644B1E-AA5E-4E42-8F6B-759A4E138F35}"/>
              </a:ext>
            </a:extLst>
          </p:cNvPr>
          <p:cNvGrpSpPr/>
          <p:nvPr/>
        </p:nvGrpSpPr>
        <p:grpSpPr>
          <a:xfrm>
            <a:off x="4260715" y="2198451"/>
            <a:ext cx="2776110" cy="3107668"/>
            <a:chOff x="4260715" y="2198451"/>
            <a:chExt cx="2776110" cy="3107668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34E0326-5B10-4E79-8D1C-3337A87A1349}"/>
                </a:ext>
              </a:extLst>
            </p:cNvPr>
            <p:cNvSpPr/>
            <p:nvPr/>
          </p:nvSpPr>
          <p:spPr bwMode="auto">
            <a:xfrm>
              <a:off x="4260715" y="2198451"/>
              <a:ext cx="1293779" cy="1230549"/>
            </a:xfrm>
            <a:prstGeom prst="rect">
              <a:avLst/>
            </a:prstGeom>
            <a:noFill/>
            <a:ln w="38100"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DE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7C30A81D-3E65-44F3-998E-C38AEEB498B0}"/>
                </a:ext>
              </a:extLst>
            </p:cNvPr>
            <p:cNvSpPr/>
            <p:nvPr/>
          </p:nvSpPr>
          <p:spPr bwMode="auto">
            <a:xfrm>
              <a:off x="5494020" y="5016850"/>
              <a:ext cx="1542805" cy="28926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DE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CFCB0EF-1148-46A2-BE99-E2B450E3E436}"/>
              </a:ext>
            </a:extLst>
          </p:cNvPr>
          <p:cNvGrpSpPr/>
          <p:nvPr/>
        </p:nvGrpSpPr>
        <p:grpSpPr>
          <a:xfrm>
            <a:off x="2696514" y="3531140"/>
            <a:ext cx="2782266" cy="2081724"/>
            <a:chOff x="2696514" y="3531140"/>
            <a:chExt cx="2782266" cy="208172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C5DA6D0-89B7-47E9-B7B5-0AECC91C7ADA}"/>
                </a:ext>
              </a:extLst>
            </p:cNvPr>
            <p:cNvSpPr/>
            <p:nvPr/>
          </p:nvSpPr>
          <p:spPr bwMode="auto">
            <a:xfrm>
              <a:off x="2696514" y="3531140"/>
              <a:ext cx="393927" cy="774521"/>
            </a:xfrm>
            <a:prstGeom prst="rect">
              <a:avLst/>
            </a:prstGeom>
            <a:noFill/>
            <a:ln w="38100"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DE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6750E721-DA09-482B-89DC-8F71A35C1E61}"/>
                </a:ext>
              </a:extLst>
            </p:cNvPr>
            <p:cNvSpPr/>
            <p:nvPr/>
          </p:nvSpPr>
          <p:spPr bwMode="auto">
            <a:xfrm>
              <a:off x="3935975" y="5323595"/>
              <a:ext cx="1542805" cy="28926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DE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1630D0A-0470-4D8A-80E3-E364629AD336}"/>
              </a:ext>
            </a:extLst>
          </p:cNvPr>
          <p:cNvGrpSpPr/>
          <p:nvPr/>
        </p:nvGrpSpPr>
        <p:grpSpPr>
          <a:xfrm>
            <a:off x="4260715" y="3972882"/>
            <a:ext cx="2776110" cy="1652769"/>
            <a:chOff x="4260715" y="3972882"/>
            <a:chExt cx="2776110" cy="1652769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66F37CA-45C0-4468-A79B-C7C4EE602E55}"/>
                </a:ext>
              </a:extLst>
            </p:cNvPr>
            <p:cNvSpPr/>
            <p:nvPr/>
          </p:nvSpPr>
          <p:spPr bwMode="auto">
            <a:xfrm>
              <a:off x="4260715" y="3972882"/>
              <a:ext cx="1293779" cy="332779"/>
            </a:xfrm>
            <a:prstGeom prst="rect">
              <a:avLst/>
            </a:prstGeom>
            <a:noFill/>
            <a:ln w="38100"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DE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A2958226-D9C6-4E18-BFB8-FAB9CA0914F0}"/>
                </a:ext>
              </a:extLst>
            </p:cNvPr>
            <p:cNvSpPr/>
            <p:nvPr/>
          </p:nvSpPr>
          <p:spPr bwMode="auto">
            <a:xfrm>
              <a:off x="5494020" y="5336382"/>
              <a:ext cx="1542805" cy="28926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DE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FCB60A39-2CCE-4271-B9D7-FA905C59702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01456" y="4849543"/>
            <a:ext cx="5287113" cy="1571844"/>
          </a:xfrm>
          <a:prstGeom prst="rect">
            <a:avLst/>
          </a:prstGeom>
        </p:spPr>
      </p:pic>
      <p:pic>
        <p:nvPicPr>
          <p:cNvPr id="3074" name="Picture 2" descr="Face With Monocle on Apple iOS 12.2">
            <a:extLst>
              <a:ext uri="{FF2B5EF4-FFF2-40B4-BE49-F238E27FC236}">
                <a16:creationId xmlns:a16="http://schemas.microsoft.com/office/drawing/2014/main" id="{BE7DA1D9-0B9E-4715-BDAE-467D5D48C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151" y="3168785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85080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CFE13-60EC-4DA8-AEB5-2E8A3633F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</a:t>
            </a:r>
            <a:r>
              <a:rPr lang="en-DE" dirty="0"/>
              <a:t>l</a:t>
            </a:r>
            <a:r>
              <a:rPr lang="de-DE" dirty="0"/>
              <a:t>a</a:t>
            </a:r>
            <a:r>
              <a:rPr lang="en-DE" dirty="0"/>
              <a:t>s</a:t>
            </a:r>
            <a:r>
              <a:rPr lang="de-DE" dirty="0"/>
              <a:t>s</a:t>
            </a:r>
            <a:r>
              <a:rPr lang="en-DE" dirty="0" err="1"/>
              <a:t>i</a:t>
            </a:r>
            <a:r>
              <a:rPr lang="de-DE" dirty="0"/>
              <a:t>f</a:t>
            </a:r>
            <a:r>
              <a:rPr lang="en-DE" dirty="0" err="1"/>
              <a:t>i</a:t>
            </a:r>
            <a:r>
              <a:rPr lang="de-DE" dirty="0"/>
              <a:t>c</a:t>
            </a:r>
            <a:r>
              <a:rPr lang="en-DE" dirty="0"/>
              <a:t>a</a:t>
            </a:r>
            <a:r>
              <a:rPr lang="de-DE" dirty="0"/>
              <a:t>t</a:t>
            </a:r>
            <a:r>
              <a:rPr lang="en-DE" dirty="0" err="1"/>
              <a:t>i</a:t>
            </a:r>
            <a:r>
              <a:rPr lang="de-DE" dirty="0"/>
              <a:t>o</a:t>
            </a:r>
            <a:r>
              <a:rPr lang="en-DE" dirty="0"/>
              <a:t>n </a:t>
            </a:r>
            <a:r>
              <a:rPr lang="de-DE" dirty="0"/>
              <a:t>v</a:t>
            </a:r>
            <a:r>
              <a:rPr lang="en-DE" dirty="0" err="1"/>
              <a:t>i</a:t>
            </a:r>
            <a:r>
              <a:rPr lang="de-DE" dirty="0"/>
              <a:t>a</a:t>
            </a:r>
            <a:r>
              <a:rPr lang="en-DE" dirty="0"/>
              <a:t> </a:t>
            </a:r>
            <a:r>
              <a:rPr lang="de-DE" dirty="0"/>
              <a:t>M</a:t>
            </a:r>
            <a:r>
              <a:rPr lang="en-DE" dirty="0"/>
              <a:t>L </a:t>
            </a:r>
            <a:r>
              <a:rPr lang="de-DE" dirty="0"/>
              <a:t>m</a:t>
            </a:r>
            <a:r>
              <a:rPr lang="en-DE" dirty="0"/>
              <a:t>e</a:t>
            </a:r>
            <a:r>
              <a:rPr lang="de-DE" dirty="0"/>
              <a:t>t</a:t>
            </a:r>
            <a:r>
              <a:rPr lang="en-DE" dirty="0"/>
              <a:t>h</a:t>
            </a:r>
            <a:r>
              <a:rPr lang="de-DE" dirty="0"/>
              <a:t>o</a:t>
            </a:r>
            <a:r>
              <a:rPr lang="en-DE" dirty="0"/>
              <a:t>d</a:t>
            </a:r>
            <a:r>
              <a:rPr lang="de-DE" dirty="0"/>
              <a:t>s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696A62-3EAE-4A0E-B444-273378CF7AC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DE" dirty="0"/>
              <a:t>450 most popular </a:t>
            </a:r>
            <a:r>
              <a:rPr lang="en-DE" dirty="0" err="1"/>
              <a:t>Jodel</a:t>
            </a:r>
            <a:r>
              <a:rPr lang="en-DE" dirty="0"/>
              <a:t> manually classified</a:t>
            </a:r>
          </a:p>
          <a:p>
            <a:r>
              <a:rPr lang="en-DE" dirty="0"/>
              <a:t>Lots of features (presented ones </a:t>
            </a:r>
            <a:r>
              <a:rPr lang="en-DE" i="1" dirty="0"/>
              <a:t>and</a:t>
            </a:r>
            <a:r>
              <a:rPr lang="en-DE" dirty="0"/>
              <a:t> more, cf. Paper)</a:t>
            </a:r>
          </a:p>
          <a:p>
            <a:r>
              <a:rPr lang="en-DE" dirty="0"/>
              <a:t>10-fold cross-validation</a:t>
            </a:r>
          </a:p>
          <a:p>
            <a:r>
              <a:rPr lang="en-DE" dirty="0"/>
              <a:t>Applied different statistical methods</a:t>
            </a:r>
          </a:p>
          <a:p>
            <a:pPr lvl="1"/>
            <a:r>
              <a:rPr lang="en-DE" dirty="0"/>
              <a:t>KNN, Classification &amp; Regression Trees, Naive Bayes, Logistic Regression, LDA</a:t>
            </a:r>
          </a:p>
          <a:p>
            <a:r>
              <a:rPr lang="en-DE" dirty="0"/>
              <a:t>LDA Best Performer</a:t>
            </a:r>
          </a:p>
          <a:p>
            <a:endParaRPr lang="en-D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F12C75-EB9F-42A8-9C59-26B5ADCA59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784" y="4126111"/>
            <a:ext cx="7392432" cy="199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0611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F4C55-D6F9-43A6-88FD-74794CF03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</a:t>
            </a:r>
            <a:r>
              <a:rPr lang="en-DE" dirty="0"/>
              <a:t>o</a:t>
            </a:r>
            <a:r>
              <a:rPr lang="de-DE" dirty="0"/>
              <a:t>n</a:t>
            </a:r>
            <a:r>
              <a:rPr lang="en-DE" dirty="0"/>
              <a:t>c</a:t>
            </a:r>
            <a:r>
              <a:rPr lang="de-DE" dirty="0"/>
              <a:t>l</a:t>
            </a:r>
            <a:r>
              <a:rPr lang="en-DE" dirty="0"/>
              <a:t>u</a:t>
            </a:r>
            <a:r>
              <a:rPr lang="de-DE" dirty="0"/>
              <a:t>s</a:t>
            </a:r>
            <a:r>
              <a:rPr lang="en-DE" dirty="0"/>
              <a:t>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358B4E-B628-4E74-B113-D40EFB496FB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dirty="0" err="1"/>
              <a:t>Jodel</a:t>
            </a:r>
            <a:r>
              <a:rPr lang="en-GB" dirty="0"/>
              <a:t> is not as local as one might expect</a:t>
            </a:r>
          </a:p>
          <a:p>
            <a:pPr lvl="1"/>
            <a:r>
              <a:rPr lang="en-GB" dirty="0"/>
              <a:t>Yet, there are local </a:t>
            </a:r>
            <a:r>
              <a:rPr lang="en-GB" dirty="0" err="1"/>
              <a:t>Hahstags</a:t>
            </a:r>
            <a:endParaRPr lang="en-GB" dirty="0"/>
          </a:p>
          <a:p>
            <a:r>
              <a:rPr lang="en-GB" dirty="0"/>
              <a:t>We can statistically classify their type</a:t>
            </a:r>
          </a:p>
          <a:p>
            <a:r>
              <a:rPr lang="en-DE" dirty="0"/>
              <a:t>Big cities share most popular hashtags</a:t>
            </a:r>
          </a:p>
          <a:p>
            <a:r>
              <a:rPr lang="de-DE" dirty="0"/>
              <a:t>Temporal &amp; S</a:t>
            </a:r>
            <a:r>
              <a:rPr lang="en-DE" dirty="0"/>
              <a:t>patial metrics</a:t>
            </a:r>
          </a:p>
          <a:p>
            <a:pPr lvl="1"/>
            <a:r>
              <a:rPr lang="en-DE" dirty="0"/>
              <a:t>Hashtags likely spread via bigger communities</a:t>
            </a:r>
          </a:p>
          <a:p>
            <a:pPr lvl="1"/>
            <a:r>
              <a:rPr lang="en-DE" dirty="0"/>
              <a:t>Hashtags likely diffuse into smaller </a:t>
            </a:r>
            <a:r>
              <a:rPr lang="de-DE" dirty="0" err="1"/>
              <a:t>neighbouring</a:t>
            </a:r>
            <a:r>
              <a:rPr lang="en-DE" dirty="0"/>
              <a:t> communities</a:t>
            </a:r>
          </a:p>
          <a:p>
            <a:r>
              <a:rPr lang="de-DE" dirty="0"/>
              <a:t>T</a:t>
            </a:r>
            <a:r>
              <a:rPr lang="en-DE" dirty="0"/>
              <a:t>h</a:t>
            </a:r>
            <a:r>
              <a:rPr lang="de-DE" dirty="0"/>
              <a:t>e</a:t>
            </a:r>
            <a:r>
              <a:rPr lang="en-DE" dirty="0"/>
              <a:t>r</a:t>
            </a:r>
            <a:r>
              <a:rPr lang="de-DE" dirty="0"/>
              <a:t>e</a:t>
            </a:r>
            <a:r>
              <a:rPr lang="en-DE" dirty="0"/>
              <a:t> </a:t>
            </a:r>
            <a:r>
              <a:rPr lang="de-DE" dirty="0"/>
              <a:t>i</a:t>
            </a:r>
            <a:r>
              <a:rPr lang="en-DE" dirty="0"/>
              <a:t>s </a:t>
            </a:r>
            <a:r>
              <a:rPr lang="de-DE" dirty="0"/>
              <a:t>m</a:t>
            </a:r>
            <a:r>
              <a:rPr lang="en-DE" dirty="0"/>
              <a:t>ore to investigate...</a:t>
            </a:r>
          </a:p>
          <a:p>
            <a:pPr lvl="1"/>
            <a:r>
              <a:rPr lang="de-DE" dirty="0" err="1"/>
              <a:t>Advanced</a:t>
            </a:r>
            <a:r>
              <a:rPr lang="de-DE" dirty="0"/>
              <a:t> and </a:t>
            </a:r>
            <a:r>
              <a:rPr lang="de-DE" dirty="0" err="1"/>
              <a:t>better</a:t>
            </a:r>
            <a:r>
              <a:rPr lang="de-DE" dirty="0"/>
              <a:t> ML!</a:t>
            </a:r>
          </a:p>
          <a:p>
            <a:pPr lvl="1"/>
            <a:r>
              <a:rPr lang="de-DE" dirty="0"/>
              <a:t>W</a:t>
            </a:r>
            <a:r>
              <a:rPr lang="en-DE" dirty="0"/>
              <a:t>h</a:t>
            </a:r>
            <a:r>
              <a:rPr lang="de-DE" dirty="0"/>
              <a:t>o</a:t>
            </a:r>
            <a:r>
              <a:rPr lang="en-DE" dirty="0"/>
              <a:t> </a:t>
            </a:r>
            <a:r>
              <a:rPr lang="de-DE" dirty="0"/>
              <a:t>d</a:t>
            </a:r>
            <a:r>
              <a:rPr lang="en-DE" dirty="0"/>
              <a:t>r</a:t>
            </a:r>
            <a:r>
              <a:rPr lang="de-DE" dirty="0"/>
              <a:t>i</a:t>
            </a:r>
            <a:r>
              <a:rPr lang="en-DE" dirty="0"/>
              <a:t>v</a:t>
            </a:r>
            <a:r>
              <a:rPr lang="de-DE" dirty="0"/>
              <a:t>e</a:t>
            </a:r>
            <a:r>
              <a:rPr lang="en-DE" dirty="0"/>
              <a:t>s </a:t>
            </a:r>
            <a:r>
              <a:rPr lang="de-DE" dirty="0"/>
              <a:t>h</a:t>
            </a:r>
            <a:r>
              <a:rPr lang="en-DE" dirty="0"/>
              <a:t>a</a:t>
            </a:r>
            <a:r>
              <a:rPr lang="de-DE" dirty="0"/>
              <a:t>s</a:t>
            </a:r>
            <a:r>
              <a:rPr lang="en-DE" dirty="0"/>
              <a:t>h</a:t>
            </a:r>
            <a:r>
              <a:rPr lang="de-DE" dirty="0"/>
              <a:t>t</a:t>
            </a:r>
            <a:r>
              <a:rPr lang="en-DE" dirty="0"/>
              <a:t>a</a:t>
            </a:r>
            <a:r>
              <a:rPr lang="de-DE" dirty="0"/>
              <a:t>g</a:t>
            </a:r>
            <a:r>
              <a:rPr lang="en-DE" dirty="0"/>
              <a:t> </a:t>
            </a:r>
            <a:r>
              <a:rPr lang="de-DE" dirty="0"/>
              <a:t>a</a:t>
            </a:r>
            <a:r>
              <a:rPr lang="en-DE" dirty="0"/>
              <a:t>d</a:t>
            </a:r>
            <a:r>
              <a:rPr lang="de-DE" dirty="0"/>
              <a:t>o</a:t>
            </a:r>
            <a:r>
              <a:rPr lang="en-DE" dirty="0"/>
              <a:t>p</a:t>
            </a:r>
            <a:r>
              <a:rPr lang="de-DE" dirty="0"/>
              <a:t>t</a:t>
            </a:r>
            <a:r>
              <a:rPr lang="en-DE" dirty="0"/>
              <a:t>ion?</a:t>
            </a:r>
          </a:p>
          <a:p>
            <a:pPr lvl="1"/>
            <a:r>
              <a:rPr lang="en-DE" dirty="0"/>
              <a:t>Can me model </a:t>
            </a:r>
            <a:r>
              <a:rPr lang="de-DE" dirty="0"/>
              <a:t>t</a:t>
            </a:r>
            <a:r>
              <a:rPr lang="en-DE" dirty="0"/>
              <a:t>h</a:t>
            </a:r>
            <a:r>
              <a:rPr lang="de-DE" dirty="0"/>
              <a:t>e</a:t>
            </a:r>
            <a:r>
              <a:rPr lang="en-DE" dirty="0"/>
              <a:t> </a:t>
            </a:r>
            <a:r>
              <a:rPr lang="de-DE" dirty="0"/>
              <a:t>a</a:t>
            </a:r>
            <a:r>
              <a:rPr lang="en-DE" dirty="0"/>
              <a:t>d</a:t>
            </a:r>
            <a:r>
              <a:rPr lang="de-DE" dirty="0"/>
              <a:t>o</a:t>
            </a:r>
            <a:r>
              <a:rPr lang="en-DE" dirty="0"/>
              <a:t>p</a:t>
            </a:r>
            <a:r>
              <a:rPr lang="de-DE" dirty="0"/>
              <a:t>t</a:t>
            </a:r>
            <a:r>
              <a:rPr lang="en-DE" dirty="0" err="1"/>
              <a:t>i</a:t>
            </a:r>
            <a:r>
              <a:rPr lang="de-DE" dirty="0"/>
              <a:t>o</a:t>
            </a:r>
            <a:r>
              <a:rPr lang="en-DE" dirty="0"/>
              <a:t>n?</a:t>
            </a:r>
          </a:p>
          <a:p>
            <a:pPr marL="0" indent="0">
              <a:buNone/>
            </a:pP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2700149160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CE0EEE0-AF7D-41F9-AFD4-76EBB3AA9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9362" y="1702828"/>
            <a:ext cx="5354637" cy="457200"/>
          </a:xfrm>
        </p:spPr>
        <p:txBody>
          <a:bodyPr/>
          <a:lstStyle/>
          <a:p>
            <a:r>
              <a:rPr lang="en-DE" dirty="0"/>
              <a:t>T</a:t>
            </a:r>
            <a:r>
              <a:rPr lang="de-DE" dirty="0"/>
              <a:t>h</a:t>
            </a:r>
            <a:r>
              <a:rPr lang="en-DE" dirty="0"/>
              <a:t>a</a:t>
            </a:r>
            <a:r>
              <a:rPr lang="de-DE" dirty="0"/>
              <a:t>n</a:t>
            </a:r>
            <a:r>
              <a:rPr lang="en-DE" dirty="0"/>
              <a:t>k</a:t>
            </a:r>
            <a:r>
              <a:rPr lang="de-DE" dirty="0"/>
              <a:t>s</a:t>
            </a:r>
            <a:r>
              <a:rPr lang="en-US" dirty="0"/>
              <a:t>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84D948F-C151-4691-98EF-CD88DD90E7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5663857"/>
            <a:ext cx="9143999" cy="457200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This work has been funded by the Excellence Initiative of the German federal and state governments.</a:t>
            </a:r>
          </a:p>
        </p:txBody>
      </p:sp>
      <p:pic>
        <p:nvPicPr>
          <p:cNvPr id="4" name="Picture 2" descr="Image result for jodel">
            <a:extLst>
              <a:ext uri="{FF2B5EF4-FFF2-40B4-BE49-F238E27FC236}">
                <a16:creationId xmlns:a16="http://schemas.microsoft.com/office/drawing/2014/main" id="{2E90E7AA-EEB3-4F12-A206-5E22A48D2E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78403">
            <a:off x="-71325" y="629283"/>
            <a:ext cx="2937253" cy="29372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D140A3-A57C-460B-9D6A-8615B0D83D9E}"/>
              </a:ext>
            </a:extLst>
          </p:cNvPr>
          <p:cNvSpPr txBox="1">
            <a:spLocks/>
          </p:cNvSpPr>
          <p:nvPr/>
        </p:nvSpPr>
        <p:spPr bwMode="auto">
          <a:xfrm>
            <a:off x="3789363" y="2450936"/>
            <a:ext cx="535463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180000" bIns="45720" numCol="1" anchor="t" anchorCtr="0" compatLnSpc="1">
            <a:prstTxWarp prst="textNoShape">
              <a:avLst/>
            </a:prstTxWarp>
          </a:bodyPr>
          <a:lstStyle>
            <a:lvl1pPr marL="342900" marR="0" indent="-342900" algn="l" defTabSz="914400" rtl="0" eaLnBrk="0" fontAlgn="base" latinLnBrk="0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418F"/>
              </a:buClr>
              <a:buSzTx/>
              <a:buFont typeface="Wingdings 2" pitchFamily="-106" charset="2"/>
              <a:buNone/>
              <a:tabLst/>
              <a:defRPr sz="2400" b="1">
                <a:solidFill>
                  <a:srgbClr val="5E76A6"/>
                </a:solidFill>
                <a:latin typeface="Arial Unicode MS" pitchFamily="34" charset="-128"/>
                <a:ea typeface="Arial Unicode MS" pitchFamily="-108" charset="0"/>
                <a:cs typeface="Arial Unicode MS" pitchFamily="34" charset="-128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418F"/>
              </a:buClr>
              <a:buFont typeface="Wingdings 3" pitchFamily="-106" charset="2"/>
              <a:buChar char=""/>
              <a:defRPr sz="2000">
                <a:solidFill>
                  <a:schemeClr val="tx1"/>
                </a:solidFill>
                <a:latin typeface="Arial Unicode MS" pitchFamily="34" charset="-128"/>
                <a:ea typeface="Arial Unicode MS" pitchFamily="-108" charset="0"/>
                <a:cs typeface="Arial Unicode MS" pitchFamily="34" charset="-128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418F"/>
              </a:buClr>
              <a:buFont typeface="Wingdings 2" pitchFamily="-106" charset="2"/>
              <a:buChar char="¾"/>
              <a:defRPr>
                <a:solidFill>
                  <a:schemeClr val="tx1"/>
                </a:solidFill>
                <a:latin typeface="Arial Unicode MS" pitchFamily="34" charset="-128"/>
                <a:ea typeface="Arial Unicode MS" pitchFamily="-108" charset="0"/>
                <a:cs typeface="Arial Unicode MS" pitchFamily="34" charset="-128"/>
              </a:defRPr>
            </a:lvl3pPr>
            <a:lvl4pPr marL="15621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418F"/>
              </a:buClr>
              <a:buFont typeface="Wingdings 3" pitchFamily="-106" charset="2"/>
              <a:buChar char="¬"/>
              <a:defRPr>
                <a:solidFill>
                  <a:schemeClr val="tx1"/>
                </a:solidFill>
                <a:latin typeface="Arial Unicode MS" pitchFamily="34" charset="-128"/>
                <a:ea typeface="Arial Unicode MS" pitchFamily="-108" charset="0"/>
                <a:cs typeface="Arial Unicode MS" pitchFamily="34" charset="-128"/>
              </a:defRPr>
            </a:lvl4pPr>
            <a:lvl5pPr marL="1981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418F"/>
              </a:buClr>
              <a:buChar char="-"/>
              <a:defRPr>
                <a:solidFill>
                  <a:schemeClr val="tx1"/>
                </a:solidFill>
                <a:latin typeface="Arial Unicode MS" pitchFamily="34" charset="-128"/>
                <a:ea typeface="Arial Unicode MS" pitchFamily="-108" charset="0"/>
                <a:cs typeface="Arial Unicode MS" pitchFamily="34" charset="-128"/>
              </a:defRPr>
            </a:lvl5pPr>
            <a:lvl6pPr marL="2438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418F"/>
              </a:buClr>
              <a:buChar char="-"/>
              <a:defRPr>
                <a:solidFill>
                  <a:schemeClr val="tx1"/>
                </a:solidFill>
                <a:latin typeface="Arial Unicode MS" pitchFamily="34" charset="-128"/>
              </a:defRPr>
            </a:lvl6pPr>
            <a:lvl7pPr marL="28956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418F"/>
              </a:buClr>
              <a:buChar char="-"/>
              <a:defRPr>
                <a:solidFill>
                  <a:schemeClr val="tx1"/>
                </a:solidFill>
                <a:latin typeface="Arial Unicode MS" pitchFamily="34" charset="-128"/>
              </a:defRPr>
            </a:lvl7pPr>
            <a:lvl8pPr marL="33528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418F"/>
              </a:buClr>
              <a:buChar char="-"/>
              <a:defRPr>
                <a:solidFill>
                  <a:schemeClr val="tx1"/>
                </a:solidFill>
                <a:latin typeface="Arial Unicode MS" pitchFamily="34" charset="-128"/>
              </a:defRPr>
            </a:lvl8pPr>
            <a:lvl9pPr marL="3810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418F"/>
              </a:buClr>
              <a:buChar char="-"/>
              <a:defRPr>
                <a:solidFill>
                  <a:schemeClr val="tx1"/>
                </a:solidFill>
                <a:latin typeface="Arial Unicode MS" pitchFamily="34" charset="-128"/>
              </a:defRPr>
            </a:lvl9pPr>
          </a:lstStyle>
          <a:p>
            <a:r>
              <a:rPr lang="en-US" kern="0" dirty="0"/>
              <a:t>More info about the app on www.jodel.com</a:t>
            </a:r>
          </a:p>
        </p:txBody>
      </p:sp>
    </p:spTree>
    <p:extLst>
      <p:ext uri="{BB962C8B-B14F-4D97-AF65-F5344CB8AC3E}">
        <p14:creationId xmlns:p14="http://schemas.microsoft.com/office/powerpoint/2010/main" val="1601529971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Vorlesungen-Layout">
  <a:themeElements>
    <a:clrScheme name="Ds-Template">
      <a:dk1>
        <a:srgbClr val="000000"/>
      </a:dk1>
      <a:lt1>
        <a:sysClr val="window" lastClr="FFFFFF"/>
      </a:lt1>
      <a:dk2>
        <a:srgbClr val="000000"/>
      </a:dk2>
      <a:lt2>
        <a:srgbClr val="BBC0AC"/>
      </a:lt2>
      <a:accent1>
        <a:srgbClr val="EEAC19"/>
      </a:accent1>
      <a:accent2>
        <a:srgbClr val="E07602"/>
      </a:accent2>
      <a:accent3>
        <a:srgbClr val="9FF726"/>
      </a:accent3>
      <a:accent4>
        <a:srgbClr val="8BA8D3"/>
      </a:accent4>
      <a:accent5>
        <a:srgbClr val="21449B"/>
      </a:accent5>
      <a:accent6>
        <a:srgbClr val="5E82B7"/>
      </a:accent6>
      <a:hlink>
        <a:srgbClr val="DF7408"/>
      </a:hlink>
      <a:folHlink>
        <a:srgbClr val="DE720C"/>
      </a:folHlink>
    </a:clrScheme>
    <a:fontScheme name="Vorlesungen-Layout">
      <a:majorFont>
        <a:latin typeface="Arial Rounded MT Bold"/>
        <a:ea typeface=""/>
        <a:cs typeface=""/>
      </a:majorFont>
      <a:minorFont>
        <a:latin typeface="Arial Rounded MT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AEAEA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Unicode MS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AEAEA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Unicode MS" pitchFamily="34" charset="-128"/>
          </a:defRPr>
        </a:defPPr>
      </a:lstStyle>
    </a:lnDef>
  </a:objectDefaults>
  <a:extraClrSchemeLst>
    <a:extraClrScheme>
      <a:clrScheme name="Vorlesungen-Layo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esungen-Layou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orlesungen-Layou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esungen-Layou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esungen-Layo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esungen-Layo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rlesungen-Layo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1154</Words>
  <Application>Microsoft Office PowerPoint</Application>
  <PresentationFormat>On-screen Show (4:3)</PresentationFormat>
  <Paragraphs>149</Paragraphs>
  <Slides>27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Arial Unicode MS</vt:lpstr>
      <vt:lpstr>ＭＳ Ｐゴシック</vt:lpstr>
      <vt:lpstr>Arial Rounded MT Bold</vt:lpstr>
      <vt:lpstr>Cambria Math</vt:lpstr>
      <vt:lpstr>Courier New</vt:lpstr>
      <vt:lpstr>Times New Roman</vt:lpstr>
      <vt:lpstr>Wingdings 2</vt:lpstr>
      <vt:lpstr>Wingdings 3</vt:lpstr>
      <vt:lpstr>Vorlesungen-Layout</vt:lpstr>
      <vt:lpstr>Hashtag Usage in a Geopgraphically-Local Microblogging App</vt:lpstr>
      <vt:lpstr>Motivation</vt:lpstr>
      <vt:lpstr>Hashtag Usage</vt:lpstr>
      <vt:lpstr>Hashtag Usage</vt:lpstr>
      <vt:lpstr>Hashtag Usage</vt:lpstr>
      <vt:lpstr>But wait, Jodel –  never heard of it…</vt:lpstr>
      <vt:lpstr>Jodel</vt:lpstr>
      <vt:lpstr>Jodel</vt:lpstr>
      <vt:lpstr>Used Dataset</vt:lpstr>
      <vt:lpstr>Birds-Eye View</vt:lpstr>
      <vt:lpstr>General Statistics</vt:lpstr>
      <vt:lpstr>Used Metrics</vt:lpstr>
      <vt:lpstr>Used Metrics</vt:lpstr>
      <vt:lpstr>Spatial Focus - Explained</vt:lpstr>
      <vt:lpstr>Spatial Focus - Expectation</vt:lpstr>
      <vt:lpstr>Spatial Focus - Results</vt:lpstr>
      <vt:lpstr>Spatial Spread - Explained</vt:lpstr>
      <vt:lpstr>Spatial Spread - Expectation</vt:lpstr>
      <vt:lpstr>Spatial Spread - Results</vt:lpstr>
      <vt:lpstr>Temporal Metrics</vt:lpstr>
      <vt:lpstr>Temporal Focus - Results</vt:lpstr>
      <vt:lpstr>Temporal Spread - Results</vt:lpstr>
      <vt:lpstr>Diving Deeper</vt:lpstr>
      <vt:lpstr>Temporal vs. Spatial Spread</vt:lpstr>
      <vt:lpstr>Classification via ML methods</vt:lpstr>
      <vt:lpstr>Conclusion</vt:lpstr>
      <vt:lpstr>Thanks.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Template</dc:title>
  <dc:creator>Rainer Krogull</dc:creator>
  <cp:lastModifiedBy>Helge Reelfs</cp:lastModifiedBy>
  <cp:revision>2585</cp:revision>
  <cp:lastPrinted>2009-03-26T18:25:42Z</cp:lastPrinted>
  <dcterms:created xsi:type="dcterms:W3CDTF">2009-04-03T11:12:54Z</dcterms:created>
  <dcterms:modified xsi:type="dcterms:W3CDTF">2019-06-12T14:44:30Z</dcterms:modified>
</cp:coreProperties>
</file>