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28"/>
  </p:notesMasterIdLst>
  <p:sldIdLst>
    <p:sldId id="256" r:id="rId2"/>
    <p:sldId id="257" r:id="rId3"/>
    <p:sldId id="270" r:id="rId4"/>
    <p:sldId id="263" r:id="rId5"/>
    <p:sldId id="264" r:id="rId6"/>
    <p:sldId id="265" r:id="rId7"/>
    <p:sldId id="260" r:id="rId8"/>
    <p:sldId id="269" r:id="rId9"/>
    <p:sldId id="272" r:id="rId10"/>
    <p:sldId id="271" r:id="rId11"/>
    <p:sldId id="277" r:id="rId12"/>
    <p:sldId id="273" r:id="rId13"/>
    <p:sldId id="275" r:id="rId14"/>
    <p:sldId id="274" r:id="rId15"/>
    <p:sldId id="276" r:id="rId16"/>
    <p:sldId id="279" r:id="rId17"/>
    <p:sldId id="278" r:id="rId18"/>
    <p:sldId id="281" r:id="rId19"/>
    <p:sldId id="268" r:id="rId20"/>
    <p:sldId id="282" r:id="rId21"/>
    <p:sldId id="283" r:id="rId22"/>
    <p:sldId id="284" r:id="rId23"/>
    <p:sldId id="285" r:id="rId24"/>
    <p:sldId id="266" r:id="rId25"/>
    <p:sldId id="287" r:id="rId26"/>
    <p:sldId id="28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9" autoAdjust="0"/>
    <p:restoredTop sz="71911" autoAdjust="0"/>
  </p:normalViewPr>
  <p:slideViewPr>
    <p:cSldViewPr snapToGrid="0">
      <p:cViewPr varScale="1">
        <p:scale>
          <a:sx n="144" d="100"/>
          <a:sy n="144" d="100"/>
        </p:scale>
        <p:origin x="2011" y="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52" d="100"/>
          <a:sy n="152" d="100"/>
        </p:scale>
        <p:origin x="5818" y="1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B1FD90-13CA-4F9A-A692-04E4CFFF7A67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</dgm:pt>
    <dgm:pt modelId="{948503B6-06B9-492A-A86F-FE9EFEFB48B2}">
      <dgm:prSet phldrT="[Text]"/>
      <dgm:spPr/>
      <dgm:t>
        <a:bodyPr/>
        <a:lstStyle/>
        <a:p>
          <a:r>
            <a:rPr lang="en-DE" dirty="0" smtClean="0"/>
            <a:t>Can we create </a:t>
          </a:r>
          <a:r>
            <a:rPr lang="en-DE" b="1" i="1" dirty="0" smtClean="0"/>
            <a:t>good</a:t>
          </a:r>
          <a:r>
            <a:rPr lang="en-DE" b="1" dirty="0" smtClean="0"/>
            <a:t> predictive models</a:t>
          </a:r>
          <a:r>
            <a:rPr lang="en-DE" dirty="0" smtClean="0"/>
            <a:t> </a:t>
          </a:r>
          <a:endParaRPr lang="de-DE" dirty="0" smtClean="0"/>
        </a:p>
        <a:p>
          <a:r>
            <a:rPr lang="en-DE" dirty="0" smtClean="0"/>
            <a:t>for User Lifetime?</a:t>
          </a:r>
          <a:endParaRPr lang="en-US" dirty="0"/>
        </a:p>
      </dgm:t>
    </dgm:pt>
    <dgm:pt modelId="{E6476517-A7B2-4634-9789-851BCE4EFEA1}" type="parTrans" cxnId="{D5A30474-2005-4994-A3EA-375D2C2E8397}">
      <dgm:prSet/>
      <dgm:spPr/>
      <dgm:t>
        <a:bodyPr/>
        <a:lstStyle/>
        <a:p>
          <a:endParaRPr lang="en-US"/>
        </a:p>
      </dgm:t>
    </dgm:pt>
    <dgm:pt modelId="{EAE8C6B0-AE94-4E6D-9374-712B280D30B8}" type="sibTrans" cxnId="{D5A30474-2005-4994-A3EA-375D2C2E8397}">
      <dgm:prSet/>
      <dgm:spPr>
        <a:solidFill>
          <a:schemeClr val="bg1">
            <a:lumMod val="65000"/>
          </a:schemeClr>
        </a:solidFill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B6E712C9-7792-4E04-8573-9AE9C13E15B2}">
      <dgm:prSet phldrT="[Text]"/>
      <dgm:spPr/>
      <dgm:t>
        <a:bodyPr/>
        <a:lstStyle/>
        <a:p>
          <a:r>
            <a:rPr lang="en-DE" dirty="0" smtClean="0"/>
            <a:t>Do community-tailored models </a:t>
          </a:r>
          <a:endParaRPr lang="de-DE" dirty="0" smtClean="0"/>
        </a:p>
        <a:p>
          <a:r>
            <a:rPr lang="en-DE" b="1" dirty="0" smtClean="0"/>
            <a:t>generalize</a:t>
          </a:r>
          <a:r>
            <a:rPr lang="en-DE" dirty="0" smtClean="0"/>
            <a:t>?</a:t>
          </a:r>
          <a:endParaRPr lang="en-US" dirty="0"/>
        </a:p>
      </dgm:t>
    </dgm:pt>
    <dgm:pt modelId="{5EFF128A-86EC-49E2-BB47-33D3462E9A8C}" type="parTrans" cxnId="{5132D654-EAE4-4CB3-9FE2-DD45085FFEDA}">
      <dgm:prSet/>
      <dgm:spPr/>
      <dgm:t>
        <a:bodyPr/>
        <a:lstStyle/>
        <a:p>
          <a:endParaRPr lang="en-US"/>
        </a:p>
      </dgm:t>
    </dgm:pt>
    <dgm:pt modelId="{E7D65129-2607-4247-91C0-1D0D0E15D64F}" type="sibTrans" cxnId="{5132D654-EAE4-4CB3-9FE2-DD45085FFEDA}">
      <dgm:prSet/>
      <dgm:spPr>
        <a:solidFill>
          <a:schemeClr val="bg1">
            <a:lumMod val="65000"/>
          </a:schemeClr>
        </a:solidFill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EDC4C819-AF1C-47B1-AFDB-A7C6688936FA}">
      <dgm:prSet phldrT="[Text]"/>
      <dgm:spPr/>
      <dgm:t>
        <a:bodyPr/>
        <a:lstStyle/>
        <a:p>
          <a:r>
            <a:rPr lang="en-DE" dirty="0" smtClean="0"/>
            <a:t>What do we </a:t>
          </a:r>
          <a:r>
            <a:rPr lang="en-DE" b="1" dirty="0" smtClean="0"/>
            <a:t>learn </a:t>
          </a:r>
          <a:endParaRPr lang="de-DE" b="1" dirty="0" smtClean="0"/>
        </a:p>
        <a:p>
          <a:r>
            <a:rPr lang="en-DE" dirty="0" smtClean="0"/>
            <a:t>from built models &amp; their application?</a:t>
          </a:r>
          <a:endParaRPr lang="en-US" dirty="0"/>
        </a:p>
      </dgm:t>
    </dgm:pt>
    <dgm:pt modelId="{39D959D5-95AE-4238-A8EA-4CC3D70497E8}" type="parTrans" cxnId="{17FA91A9-94DC-4A17-A57C-265FC68846E1}">
      <dgm:prSet/>
      <dgm:spPr/>
      <dgm:t>
        <a:bodyPr/>
        <a:lstStyle/>
        <a:p>
          <a:endParaRPr lang="en-US"/>
        </a:p>
      </dgm:t>
    </dgm:pt>
    <dgm:pt modelId="{20492A3B-F488-402F-B7C2-C099311FF3AC}" type="sibTrans" cxnId="{17FA91A9-94DC-4A17-A57C-265FC68846E1}">
      <dgm:prSet/>
      <dgm:spPr/>
      <dgm:t>
        <a:bodyPr/>
        <a:lstStyle/>
        <a:p>
          <a:endParaRPr lang="en-US"/>
        </a:p>
      </dgm:t>
    </dgm:pt>
    <dgm:pt modelId="{6EDBD9E6-05E1-4348-9F4D-270D6CBEC878}" type="pres">
      <dgm:prSet presAssocID="{95B1FD90-13CA-4F9A-A692-04E4CFFF7A67}" presName="outerComposite" presStyleCnt="0">
        <dgm:presLayoutVars>
          <dgm:chMax val="5"/>
          <dgm:dir/>
          <dgm:resizeHandles val="exact"/>
        </dgm:presLayoutVars>
      </dgm:prSet>
      <dgm:spPr/>
    </dgm:pt>
    <dgm:pt modelId="{3294DB07-5B90-4FEA-B4BD-51666E61B3FF}" type="pres">
      <dgm:prSet presAssocID="{95B1FD90-13CA-4F9A-A692-04E4CFFF7A67}" presName="dummyMaxCanvas" presStyleCnt="0">
        <dgm:presLayoutVars/>
      </dgm:prSet>
      <dgm:spPr/>
    </dgm:pt>
    <dgm:pt modelId="{A5724618-9BF6-4DB2-AE5A-B73028B43900}" type="pres">
      <dgm:prSet presAssocID="{95B1FD90-13CA-4F9A-A692-04E4CFFF7A67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B866EF-0A4F-44DE-9E2F-985470C2A55A}" type="pres">
      <dgm:prSet presAssocID="{95B1FD90-13CA-4F9A-A692-04E4CFFF7A67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A0E1CA-83FF-44F7-9760-87FDF4869768}" type="pres">
      <dgm:prSet presAssocID="{95B1FD90-13CA-4F9A-A692-04E4CFFF7A67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BDF6FA-59F9-49A3-BECB-472BC47AA91A}" type="pres">
      <dgm:prSet presAssocID="{95B1FD90-13CA-4F9A-A692-04E4CFFF7A67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3C42BF-0277-4864-9DAC-E1E9FAA3668C}" type="pres">
      <dgm:prSet presAssocID="{95B1FD90-13CA-4F9A-A692-04E4CFFF7A67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82D428-3FE6-4DDC-9839-EAE7968DC84E}" type="pres">
      <dgm:prSet presAssocID="{95B1FD90-13CA-4F9A-A692-04E4CFFF7A67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2820F8-2DBB-4DDE-912A-51CD5FB2E57A}" type="pres">
      <dgm:prSet presAssocID="{95B1FD90-13CA-4F9A-A692-04E4CFFF7A67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3B15A2-25C6-4687-A58C-D04E187828FC}" type="pres">
      <dgm:prSet presAssocID="{95B1FD90-13CA-4F9A-A692-04E4CFFF7A67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3C8FE0-7D35-4022-A089-7C83B10BEB90}" type="presOf" srcId="{948503B6-06B9-492A-A86F-FE9EFEFB48B2}" destId="{1C82D428-3FE6-4DDC-9839-EAE7968DC84E}" srcOrd="1" destOrd="0" presId="urn:microsoft.com/office/officeart/2005/8/layout/vProcess5"/>
    <dgm:cxn modelId="{D5A30474-2005-4994-A3EA-375D2C2E8397}" srcId="{95B1FD90-13CA-4F9A-A692-04E4CFFF7A67}" destId="{948503B6-06B9-492A-A86F-FE9EFEFB48B2}" srcOrd="0" destOrd="0" parTransId="{E6476517-A7B2-4634-9789-851BCE4EFEA1}" sibTransId="{EAE8C6B0-AE94-4E6D-9374-712B280D30B8}"/>
    <dgm:cxn modelId="{D57AFDDC-EC86-413E-9A76-8477D794CAF2}" type="presOf" srcId="{EDC4C819-AF1C-47B1-AFDB-A7C6688936FA}" destId="{D63B15A2-25C6-4687-A58C-D04E187828FC}" srcOrd="1" destOrd="0" presId="urn:microsoft.com/office/officeart/2005/8/layout/vProcess5"/>
    <dgm:cxn modelId="{2400E089-19B4-420A-978A-5B39D6507FE2}" type="presOf" srcId="{948503B6-06B9-492A-A86F-FE9EFEFB48B2}" destId="{A5724618-9BF6-4DB2-AE5A-B73028B43900}" srcOrd="0" destOrd="0" presId="urn:microsoft.com/office/officeart/2005/8/layout/vProcess5"/>
    <dgm:cxn modelId="{AA3BAC0B-D63F-4887-BCEF-71F37C7B267D}" type="presOf" srcId="{B6E712C9-7792-4E04-8573-9AE9C13E15B2}" destId="{42B866EF-0A4F-44DE-9E2F-985470C2A55A}" srcOrd="0" destOrd="0" presId="urn:microsoft.com/office/officeart/2005/8/layout/vProcess5"/>
    <dgm:cxn modelId="{17FA91A9-94DC-4A17-A57C-265FC68846E1}" srcId="{95B1FD90-13CA-4F9A-A692-04E4CFFF7A67}" destId="{EDC4C819-AF1C-47B1-AFDB-A7C6688936FA}" srcOrd="2" destOrd="0" parTransId="{39D959D5-95AE-4238-A8EA-4CC3D70497E8}" sibTransId="{20492A3B-F488-402F-B7C2-C099311FF3AC}"/>
    <dgm:cxn modelId="{AC52DCAD-4E77-471F-89FE-96E94D6085FE}" type="presOf" srcId="{B6E712C9-7792-4E04-8573-9AE9C13E15B2}" destId="{222820F8-2DBB-4DDE-912A-51CD5FB2E57A}" srcOrd="1" destOrd="0" presId="urn:microsoft.com/office/officeart/2005/8/layout/vProcess5"/>
    <dgm:cxn modelId="{40507EA2-DDA7-4772-A2BD-D8BADE365863}" type="presOf" srcId="{EAE8C6B0-AE94-4E6D-9374-712B280D30B8}" destId="{93BDF6FA-59F9-49A3-BECB-472BC47AA91A}" srcOrd="0" destOrd="0" presId="urn:microsoft.com/office/officeart/2005/8/layout/vProcess5"/>
    <dgm:cxn modelId="{5132D654-EAE4-4CB3-9FE2-DD45085FFEDA}" srcId="{95B1FD90-13CA-4F9A-A692-04E4CFFF7A67}" destId="{B6E712C9-7792-4E04-8573-9AE9C13E15B2}" srcOrd="1" destOrd="0" parTransId="{5EFF128A-86EC-49E2-BB47-33D3462E9A8C}" sibTransId="{E7D65129-2607-4247-91C0-1D0D0E15D64F}"/>
    <dgm:cxn modelId="{68CD763E-8B5B-449E-977A-85C4A8EBFF70}" type="presOf" srcId="{EDC4C819-AF1C-47B1-AFDB-A7C6688936FA}" destId="{40A0E1CA-83FF-44F7-9760-87FDF4869768}" srcOrd="0" destOrd="0" presId="urn:microsoft.com/office/officeart/2005/8/layout/vProcess5"/>
    <dgm:cxn modelId="{B9D1F3D7-3EB1-4B21-89A1-DC78FBC468FE}" type="presOf" srcId="{E7D65129-2607-4247-91C0-1D0D0E15D64F}" destId="{FD3C42BF-0277-4864-9DAC-E1E9FAA3668C}" srcOrd="0" destOrd="0" presId="urn:microsoft.com/office/officeart/2005/8/layout/vProcess5"/>
    <dgm:cxn modelId="{8779065B-99CE-46E8-9592-E2501BB740BA}" type="presOf" srcId="{95B1FD90-13CA-4F9A-A692-04E4CFFF7A67}" destId="{6EDBD9E6-05E1-4348-9F4D-270D6CBEC878}" srcOrd="0" destOrd="0" presId="urn:microsoft.com/office/officeart/2005/8/layout/vProcess5"/>
    <dgm:cxn modelId="{275D84FC-EF7A-4B94-B06A-D58CB70918F9}" type="presParOf" srcId="{6EDBD9E6-05E1-4348-9F4D-270D6CBEC878}" destId="{3294DB07-5B90-4FEA-B4BD-51666E61B3FF}" srcOrd="0" destOrd="0" presId="urn:microsoft.com/office/officeart/2005/8/layout/vProcess5"/>
    <dgm:cxn modelId="{8DFFBA19-E882-4429-A53D-816A96CD9ADA}" type="presParOf" srcId="{6EDBD9E6-05E1-4348-9F4D-270D6CBEC878}" destId="{A5724618-9BF6-4DB2-AE5A-B73028B43900}" srcOrd="1" destOrd="0" presId="urn:microsoft.com/office/officeart/2005/8/layout/vProcess5"/>
    <dgm:cxn modelId="{6624BDFF-709A-4CE6-AA59-4C445DF81897}" type="presParOf" srcId="{6EDBD9E6-05E1-4348-9F4D-270D6CBEC878}" destId="{42B866EF-0A4F-44DE-9E2F-985470C2A55A}" srcOrd="2" destOrd="0" presId="urn:microsoft.com/office/officeart/2005/8/layout/vProcess5"/>
    <dgm:cxn modelId="{18A4391D-24FD-420D-984F-A069176DE56B}" type="presParOf" srcId="{6EDBD9E6-05E1-4348-9F4D-270D6CBEC878}" destId="{40A0E1CA-83FF-44F7-9760-87FDF4869768}" srcOrd="3" destOrd="0" presId="urn:microsoft.com/office/officeart/2005/8/layout/vProcess5"/>
    <dgm:cxn modelId="{76738159-6A43-47D8-B06C-D83CE8D4199C}" type="presParOf" srcId="{6EDBD9E6-05E1-4348-9F4D-270D6CBEC878}" destId="{93BDF6FA-59F9-49A3-BECB-472BC47AA91A}" srcOrd="4" destOrd="0" presId="urn:microsoft.com/office/officeart/2005/8/layout/vProcess5"/>
    <dgm:cxn modelId="{B47BAF94-1CA4-4CE6-9D56-979F47044D4C}" type="presParOf" srcId="{6EDBD9E6-05E1-4348-9F4D-270D6CBEC878}" destId="{FD3C42BF-0277-4864-9DAC-E1E9FAA3668C}" srcOrd="5" destOrd="0" presId="urn:microsoft.com/office/officeart/2005/8/layout/vProcess5"/>
    <dgm:cxn modelId="{3C9EAAF0-FECE-4C39-A9B0-5A50CD329E65}" type="presParOf" srcId="{6EDBD9E6-05E1-4348-9F4D-270D6CBEC878}" destId="{1C82D428-3FE6-4DDC-9839-EAE7968DC84E}" srcOrd="6" destOrd="0" presId="urn:microsoft.com/office/officeart/2005/8/layout/vProcess5"/>
    <dgm:cxn modelId="{CA2AFDB8-B4D8-46BA-8178-84C23A72D827}" type="presParOf" srcId="{6EDBD9E6-05E1-4348-9F4D-270D6CBEC878}" destId="{222820F8-2DBB-4DDE-912A-51CD5FB2E57A}" srcOrd="7" destOrd="0" presId="urn:microsoft.com/office/officeart/2005/8/layout/vProcess5"/>
    <dgm:cxn modelId="{240C61DC-2112-49BB-8A6F-3AF281027EEB}" type="presParOf" srcId="{6EDBD9E6-05E1-4348-9F4D-270D6CBEC878}" destId="{D63B15A2-25C6-4687-A58C-D04E187828F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6F5C10-4784-45DF-A0C1-A26089FB0CFC}" type="doc">
      <dgm:prSet loTypeId="urn:microsoft.com/office/officeart/2005/8/layout/lProcess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2F61D0B-A587-42FF-B882-387FB0D24593}">
      <dgm:prSet phldrT="[Text]"/>
      <dgm:spPr/>
      <dgm:t>
        <a:bodyPr/>
        <a:lstStyle/>
        <a:p>
          <a:r>
            <a:rPr lang="en-DE" dirty="0" smtClean="0"/>
            <a:t>Database</a:t>
          </a:r>
          <a:endParaRPr lang="en-US" dirty="0"/>
        </a:p>
      </dgm:t>
    </dgm:pt>
    <dgm:pt modelId="{5DF7D0E6-321C-4973-9410-F67E4205CE5B}" type="parTrans" cxnId="{E2B76709-2D57-4627-B36B-81FCBE76D105}">
      <dgm:prSet/>
      <dgm:spPr/>
      <dgm:t>
        <a:bodyPr/>
        <a:lstStyle/>
        <a:p>
          <a:endParaRPr lang="en-US"/>
        </a:p>
      </dgm:t>
    </dgm:pt>
    <dgm:pt modelId="{F5A77BD0-F41A-45AC-A668-FC1C827F9D42}" type="sibTrans" cxnId="{E2B76709-2D57-4627-B36B-81FCBE76D105}">
      <dgm:prSet/>
      <dgm:spPr/>
      <dgm:t>
        <a:bodyPr/>
        <a:lstStyle/>
        <a:p>
          <a:endParaRPr lang="en-US"/>
        </a:p>
      </dgm:t>
    </dgm:pt>
    <dgm:pt modelId="{A209328A-72D6-4F90-A48D-C13E146F7C0A}">
      <dgm:prSet phldrT="[Text]"/>
      <dgm:spPr/>
      <dgm:t>
        <a:bodyPr/>
        <a:lstStyle/>
        <a:p>
          <a:r>
            <a:rPr lang="en-DE" dirty="0" smtClean="0"/>
            <a:t>Metadata </a:t>
          </a:r>
        </a:p>
        <a:p>
          <a:r>
            <a:rPr lang="en-DE" dirty="0" smtClean="0"/>
            <a:t>(community, posts, votes)</a:t>
          </a:r>
          <a:endParaRPr lang="en-US" dirty="0"/>
        </a:p>
      </dgm:t>
    </dgm:pt>
    <dgm:pt modelId="{40960EC9-E04D-43CE-A43A-BE2FE20C0427}" type="parTrans" cxnId="{94550ADC-A8AD-4530-A8BC-CEEF44CEADB0}">
      <dgm:prSet/>
      <dgm:spPr/>
      <dgm:t>
        <a:bodyPr/>
        <a:lstStyle/>
        <a:p>
          <a:endParaRPr lang="en-US"/>
        </a:p>
      </dgm:t>
    </dgm:pt>
    <dgm:pt modelId="{F6052BAC-B9C9-4CDA-9C39-8C6ED5BCEF6A}" type="sibTrans" cxnId="{94550ADC-A8AD-4530-A8BC-CEEF44CEADB0}">
      <dgm:prSet/>
      <dgm:spPr/>
      <dgm:t>
        <a:bodyPr/>
        <a:lstStyle/>
        <a:p>
          <a:endParaRPr lang="en-US"/>
        </a:p>
      </dgm:t>
    </dgm:pt>
    <dgm:pt modelId="{65081869-329C-475D-AC96-A59BDFD2379F}">
      <dgm:prSet phldrT="[Text]"/>
      <dgm:spPr/>
      <dgm:t>
        <a:bodyPr/>
        <a:lstStyle/>
        <a:p>
          <a:r>
            <a:rPr lang="en-DE" dirty="0" smtClean="0"/>
            <a:t>Data Preparation</a:t>
          </a:r>
          <a:endParaRPr lang="en-US" dirty="0"/>
        </a:p>
      </dgm:t>
    </dgm:pt>
    <dgm:pt modelId="{06D7695E-A865-4E86-B763-2925182ECBED}" type="parTrans" cxnId="{672ABBA5-6799-43AB-82F6-2F25CDE6B275}">
      <dgm:prSet/>
      <dgm:spPr/>
      <dgm:t>
        <a:bodyPr/>
        <a:lstStyle/>
        <a:p>
          <a:endParaRPr lang="en-US"/>
        </a:p>
      </dgm:t>
    </dgm:pt>
    <dgm:pt modelId="{10605A0D-4030-4386-94B8-18D654FA62AC}" type="sibTrans" cxnId="{672ABBA5-6799-43AB-82F6-2F25CDE6B275}">
      <dgm:prSet/>
      <dgm:spPr/>
      <dgm:t>
        <a:bodyPr/>
        <a:lstStyle/>
        <a:p>
          <a:endParaRPr lang="en-US"/>
        </a:p>
      </dgm:t>
    </dgm:pt>
    <dgm:pt modelId="{47374FCA-1243-4019-99C8-43EC5CBE9B07}">
      <dgm:prSet phldrT="[Text]"/>
      <dgm:spPr/>
      <dgm:t>
        <a:bodyPr/>
        <a:lstStyle/>
        <a:p>
          <a:r>
            <a:rPr lang="en-DE" dirty="0" smtClean="0"/>
            <a:t>Scaling</a:t>
          </a:r>
          <a:endParaRPr lang="en-US" dirty="0"/>
        </a:p>
      </dgm:t>
    </dgm:pt>
    <dgm:pt modelId="{51179929-6A35-4C2A-8915-69A83DC34AE6}" type="parTrans" cxnId="{3E8997FD-D2E7-4065-8585-E2E5DA437318}">
      <dgm:prSet/>
      <dgm:spPr/>
      <dgm:t>
        <a:bodyPr/>
        <a:lstStyle/>
        <a:p>
          <a:endParaRPr lang="en-US"/>
        </a:p>
      </dgm:t>
    </dgm:pt>
    <dgm:pt modelId="{BBAE827A-2FD2-4A6D-82F5-586AF4A87BDF}" type="sibTrans" cxnId="{3E8997FD-D2E7-4065-8585-E2E5DA437318}">
      <dgm:prSet/>
      <dgm:spPr/>
      <dgm:t>
        <a:bodyPr/>
        <a:lstStyle/>
        <a:p>
          <a:endParaRPr lang="en-US"/>
        </a:p>
      </dgm:t>
    </dgm:pt>
    <dgm:pt modelId="{5C15D622-4487-4905-9E9E-88C757EB9BBF}">
      <dgm:prSet phldrT="[Text]"/>
      <dgm:spPr/>
      <dgm:t>
        <a:bodyPr/>
        <a:lstStyle/>
        <a:p>
          <a:r>
            <a:rPr lang="en-DE" dirty="0" smtClean="0"/>
            <a:t>Imputing</a:t>
          </a:r>
          <a:endParaRPr lang="en-US" dirty="0"/>
        </a:p>
      </dgm:t>
    </dgm:pt>
    <dgm:pt modelId="{28495482-367A-4AEE-B8F0-945930DF63A1}" type="parTrans" cxnId="{9D31DDE8-580D-4472-BB81-7C2347B0926C}">
      <dgm:prSet/>
      <dgm:spPr/>
      <dgm:t>
        <a:bodyPr/>
        <a:lstStyle/>
        <a:p>
          <a:endParaRPr lang="en-US"/>
        </a:p>
      </dgm:t>
    </dgm:pt>
    <dgm:pt modelId="{FE0DE9EA-AC97-4BF7-82AF-9D322E90F197}" type="sibTrans" cxnId="{9D31DDE8-580D-4472-BB81-7C2347B0926C}">
      <dgm:prSet/>
      <dgm:spPr/>
      <dgm:t>
        <a:bodyPr/>
        <a:lstStyle/>
        <a:p>
          <a:endParaRPr lang="en-US"/>
        </a:p>
      </dgm:t>
    </dgm:pt>
    <dgm:pt modelId="{6940D32A-5383-4E76-A36D-3B3A8CA9AB8D}">
      <dgm:prSet phldrT="[Text]"/>
      <dgm:spPr/>
      <dgm:t>
        <a:bodyPr/>
        <a:lstStyle/>
        <a:p>
          <a:r>
            <a:rPr lang="en-DE" dirty="0" smtClean="0"/>
            <a:t>ML</a:t>
          </a:r>
          <a:endParaRPr lang="en-US" dirty="0"/>
        </a:p>
      </dgm:t>
    </dgm:pt>
    <dgm:pt modelId="{665158F8-9BAD-4FE5-B150-2918C82D556E}" type="parTrans" cxnId="{EF171698-B305-4B7D-A794-49810DA0B430}">
      <dgm:prSet/>
      <dgm:spPr/>
      <dgm:t>
        <a:bodyPr/>
        <a:lstStyle/>
        <a:p>
          <a:endParaRPr lang="en-US"/>
        </a:p>
      </dgm:t>
    </dgm:pt>
    <dgm:pt modelId="{1627FB4F-050D-468A-B571-D3F7ED86ED81}" type="sibTrans" cxnId="{EF171698-B305-4B7D-A794-49810DA0B430}">
      <dgm:prSet/>
      <dgm:spPr/>
      <dgm:t>
        <a:bodyPr/>
        <a:lstStyle/>
        <a:p>
          <a:endParaRPr lang="en-US"/>
        </a:p>
      </dgm:t>
    </dgm:pt>
    <dgm:pt modelId="{923BD007-7D5F-4E6D-B54C-4CD1F3B1DAC0}">
      <dgm:prSet phldrT="[Text]"/>
      <dgm:spPr/>
      <dgm:t>
        <a:bodyPr/>
        <a:lstStyle/>
        <a:p>
          <a:r>
            <a:rPr lang="en-DE" dirty="0" smtClean="0"/>
            <a:t>Classification</a:t>
          </a:r>
          <a:endParaRPr lang="en-US" dirty="0"/>
        </a:p>
      </dgm:t>
    </dgm:pt>
    <dgm:pt modelId="{58DBEDD6-B771-4421-8533-E61B134C6BB7}" type="parTrans" cxnId="{749B00A9-1BC4-4A96-B45B-9EC4F9FC3502}">
      <dgm:prSet/>
      <dgm:spPr/>
      <dgm:t>
        <a:bodyPr/>
        <a:lstStyle/>
        <a:p>
          <a:endParaRPr lang="en-US"/>
        </a:p>
      </dgm:t>
    </dgm:pt>
    <dgm:pt modelId="{74F2138E-2F60-43B0-8753-1949245FEEC6}" type="sibTrans" cxnId="{749B00A9-1BC4-4A96-B45B-9EC4F9FC3502}">
      <dgm:prSet/>
      <dgm:spPr/>
      <dgm:t>
        <a:bodyPr/>
        <a:lstStyle/>
        <a:p>
          <a:endParaRPr lang="en-US"/>
        </a:p>
      </dgm:t>
    </dgm:pt>
    <dgm:pt modelId="{30A31EB1-4447-4FA0-9B75-949A9187651A}">
      <dgm:prSet phldrT="[Text]"/>
      <dgm:spPr/>
      <dgm:t>
        <a:bodyPr/>
        <a:lstStyle/>
        <a:p>
          <a:r>
            <a:rPr lang="en-DE" dirty="0" smtClean="0"/>
            <a:t>Regression</a:t>
          </a:r>
          <a:endParaRPr lang="en-US" dirty="0"/>
        </a:p>
      </dgm:t>
    </dgm:pt>
    <dgm:pt modelId="{037EEFFD-C3E7-4A63-88DD-3E84C3E8DD48}" type="parTrans" cxnId="{56872405-0149-4B7C-93ED-2BF75F25F83C}">
      <dgm:prSet/>
      <dgm:spPr/>
      <dgm:t>
        <a:bodyPr/>
        <a:lstStyle/>
        <a:p>
          <a:endParaRPr lang="en-US"/>
        </a:p>
      </dgm:t>
    </dgm:pt>
    <dgm:pt modelId="{BFB1702F-9735-48EE-9181-6DAEA1350AE4}" type="sibTrans" cxnId="{56872405-0149-4B7C-93ED-2BF75F25F83C}">
      <dgm:prSet/>
      <dgm:spPr/>
      <dgm:t>
        <a:bodyPr/>
        <a:lstStyle/>
        <a:p>
          <a:endParaRPr lang="en-US"/>
        </a:p>
      </dgm:t>
    </dgm:pt>
    <dgm:pt modelId="{96EB4424-5A23-4262-B7C9-7B2AF5373E52}">
      <dgm:prSet phldrT="[Text]"/>
      <dgm:spPr/>
      <dgm:t>
        <a:bodyPr/>
        <a:lstStyle/>
        <a:p>
          <a:r>
            <a:rPr lang="en-DE" dirty="0" smtClean="0"/>
            <a:t>Bala</a:t>
          </a:r>
          <a:r>
            <a:rPr lang="de-DE" dirty="0" smtClean="0"/>
            <a:t>n</a:t>
          </a:r>
          <a:r>
            <a:rPr lang="en-DE" dirty="0" smtClean="0"/>
            <a:t>cing</a:t>
          </a:r>
          <a:endParaRPr lang="en-US" dirty="0"/>
        </a:p>
      </dgm:t>
    </dgm:pt>
    <dgm:pt modelId="{ABB5765B-2146-433F-89AE-D9450E7CAD55}" type="parTrans" cxnId="{E827D05E-FBA5-4F13-8618-5C2F4BA4A1DD}">
      <dgm:prSet/>
      <dgm:spPr/>
      <dgm:t>
        <a:bodyPr/>
        <a:lstStyle/>
        <a:p>
          <a:endParaRPr lang="en-US"/>
        </a:p>
      </dgm:t>
    </dgm:pt>
    <dgm:pt modelId="{9363E85A-B27F-4A8D-AF48-74BC8731C9CB}" type="sibTrans" cxnId="{E827D05E-FBA5-4F13-8618-5C2F4BA4A1DD}">
      <dgm:prSet/>
      <dgm:spPr/>
      <dgm:t>
        <a:bodyPr/>
        <a:lstStyle/>
        <a:p>
          <a:endParaRPr lang="en-US"/>
        </a:p>
      </dgm:t>
    </dgm:pt>
    <dgm:pt modelId="{61AE7DB7-71F6-4907-A7F0-9D9D0C416471}">
      <dgm:prSet phldrT="[Text]"/>
      <dgm:spPr/>
      <dgm:t>
        <a:bodyPr/>
        <a:lstStyle/>
        <a:p>
          <a:r>
            <a:rPr lang="en-DE" dirty="0" smtClean="0"/>
            <a:t>Evaluation</a:t>
          </a:r>
          <a:endParaRPr lang="en-US" dirty="0"/>
        </a:p>
      </dgm:t>
    </dgm:pt>
    <dgm:pt modelId="{EFAEE611-D43F-47F6-9895-1961BE82D061}" type="parTrans" cxnId="{2C50A824-28D2-4F16-9518-0A102064A159}">
      <dgm:prSet/>
      <dgm:spPr/>
      <dgm:t>
        <a:bodyPr/>
        <a:lstStyle/>
        <a:p>
          <a:endParaRPr lang="en-US"/>
        </a:p>
      </dgm:t>
    </dgm:pt>
    <dgm:pt modelId="{568069EC-DBAF-42C9-9683-A508BDE99C8C}" type="sibTrans" cxnId="{2C50A824-28D2-4F16-9518-0A102064A159}">
      <dgm:prSet/>
      <dgm:spPr/>
      <dgm:t>
        <a:bodyPr/>
        <a:lstStyle/>
        <a:p>
          <a:endParaRPr lang="en-US"/>
        </a:p>
      </dgm:t>
    </dgm:pt>
    <dgm:pt modelId="{2211CB0E-C7FA-4B3F-94BF-CB7354FD4D6B}">
      <dgm:prSet phldrT="[Text]"/>
      <dgm:spPr/>
      <dgm:t>
        <a:bodyPr/>
        <a:lstStyle/>
        <a:p>
          <a:r>
            <a:rPr lang="en-DE" dirty="0" smtClean="0"/>
            <a:t>Community Models</a:t>
          </a:r>
          <a:endParaRPr lang="en-US" dirty="0"/>
        </a:p>
      </dgm:t>
    </dgm:pt>
    <dgm:pt modelId="{BDAC73B4-6C9E-471D-A941-623F36B27164}" type="parTrans" cxnId="{D9F7E8DB-1B76-4027-A3D4-D9EB2ABF77FF}">
      <dgm:prSet/>
      <dgm:spPr/>
      <dgm:t>
        <a:bodyPr/>
        <a:lstStyle/>
        <a:p>
          <a:endParaRPr lang="en-US"/>
        </a:p>
      </dgm:t>
    </dgm:pt>
    <dgm:pt modelId="{227194C9-8B0B-4F28-85A3-2134544D3A32}" type="sibTrans" cxnId="{D9F7E8DB-1B76-4027-A3D4-D9EB2ABF77FF}">
      <dgm:prSet/>
      <dgm:spPr/>
      <dgm:t>
        <a:bodyPr/>
        <a:lstStyle/>
        <a:p>
          <a:endParaRPr lang="en-US"/>
        </a:p>
      </dgm:t>
    </dgm:pt>
    <dgm:pt modelId="{7892D956-1A85-41BC-9E44-BF292272B690}">
      <dgm:prSet phldrT="[Text]"/>
      <dgm:spPr/>
      <dgm:t>
        <a:bodyPr/>
        <a:lstStyle/>
        <a:p>
          <a:r>
            <a:rPr lang="en-DE" dirty="0" smtClean="0"/>
            <a:t>Cross-Application</a:t>
          </a:r>
          <a:endParaRPr lang="en-US" dirty="0"/>
        </a:p>
      </dgm:t>
    </dgm:pt>
    <dgm:pt modelId="{B2C96FA8-DC35-48D1-BDA4-4048C05E3E55}" type="parTrans" cxnId="{9D4D1B75-1EF8-4AC1-AF84-B0135CA20125}">
      <dgm:prSet/>
      <dgm:spPr/>
      <dgm:t>
        <a:bodyPr/>
        <a:lstStyle/>
        <a:p>
          <a:endParaRPr lang="en-US"/>
        </a:p>
      </dgm:t>
    </dgm:pt>
    <dgm:pt modelId="{E14F9EB2-DDD2-4936-8DE0-4D63DC9F7AA2}" type="sibTrans" cxnId="{9D4D1B75-1EF8-4AC1-AF84-B0135CA20125}">
      <dgm:prSet/>
      <dgm:spPr/>
      <dgm:t>
        <a:bodyPr/>
        <a:lstStyle/>
        <a:p>
          <a:endParaRPr lang="en-US"/>
        </a:p>
      </dgm:t>
    </dgm:pt>
    <dgm:pt modelId="{C6F32D6F-16C0-4763-A478-FAC2F8F128B8}">
      <dgm:prSet phldrT="[Text]"/>
      <dgm:spPr/>
      <dgm:t>
        <a:bodyPr/>
        <a:lstStyle/>
        <a:p>
          <a:r>
            <a:rPr lang="en-DE" dirty="0" smtClean="0"/>
            <a:t>Country Model</a:t>
          </a:r>
          <a:endParaRPr lang="en-US" dirty="0"/>
        </a:p>
      </dgm:t>
    </dgm:pt>
    <dgm:pt modelId="{814B89E9-638D-418A-99F0-413AF6EC7AAA}" type="parTrans" cxnId="{F51192F2-C524-4479-8055-DFDC5B838CB5}">
      <dgm:prSet/>
      <dgm:spPr/>
      <dgm:t>
        <a:bodyPr/>
        <a:lstStyle/>
        <a:p>
          <a:endParaRPr lang="en-US"/>
        </a:p>
      </dgm:t>
    </dgm:pt>
    <dgm:pt modelId="{179A2B02-38DD-42A5-A43F-81236E8D4383}" type="sibTrans" cxnId="{F51192F2-C524-4479-8055-DFDC5B838CB5}">
      <dgm:prSet/>
      <dgm:spPr/>
      <dgm:t>
        <a:bodyPr/>
        <a:lstStyle/>
        <a:p>
          <a:endParaRPr lang="en-US"/>
        </a:p>
      </dgm:t>
    </dgm:pt>
    <dgm:pt modelId="{92C954B2-4E20-4C0F-8E01-F2BFC688D0ED}">
      <dgm:prSet phldrT="[Text]"/>
      <dgm:spPr>
        <a:solidFill>
          <a:schemeClr val="accent1">
            <a:alpha val="53077"/>
          </a:schemeClr>
        </a:solidFill>
      </dgm:spPr>
      <dgm:t>
        <a:bodyPr/>
        <a:lstStyle/>
        <a:p>
          <a:r>
            <a:rPr lang="en-DE" dirty="0" smtClean="0"/>
            <a:t>Feature Importance</a:t>
          </a:r>
          <a:endParaRPr lang="en-US" dirty="0"/>
        </a:p>
      </dgm:t>
    </dgm:pt>
    <dgm:pt modelId="{5D6F5E84-82B3-46C0-8750-BE5D4E6C352B}" type="parTrans" cxnId="{FFDBDF43-8003-4325-8D70-AC40969D56E3}">
      <dgm:prSet/>
      <dgm:spPr/>
      <dgm:t>
        <a:bodyPr/>
        <a:lstStyle/>
        <a:p>
          <a:endParaRPr lang="en-US"/>
        </a:p>
      </dgm:t>
    </dgm:pt>
    <dgm:pt modelId="{1B4485E5-B1A9-421D-A508-FFD56659BF3E}" type="sibTrans" cxnId="{FFDBDF43-8003-4325-8D70-AC40969D56E3}">
      <dgm:prSet/>
      <dgm:spPr/>
      <dgm:t>
        <a:bodyPr/>
        <a:lstStyle/>
        <a:p>
          <a:endParaRPr lang="en-US"/>
        </a:p>
      </dgm:t>
    </dgm:pt>
    <dgm:pt modelId="{1406D19C-43E0-414A-9AF3-AAD93913E6A3}">
      <dgm:prSet phldrT="[Text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DE" dirty="0" smtClean="0"/>
            <a:t>Empirical Feedback</a:t>
          </a:r>
          <a:endParaRPr lang="en-US" dirty="0"/>
        </a:p>
      </dgm:t>
    </dgm:pt>
    <dgm:pt modelId="{3B930DDB-3C34-4424-8A97-AE0A10CE29ED}" type="parTrans" cxnId="{9C59B8CE-2E46-4C3E-A0DA-1263BD3A915C}">
      <dgm:prSet/>
      <dgm:spPr/>
      <dgm:t>
        <a:bodyPr/>
        <a:lstStyle/>
        <a:p>
          <a:endParaRPr lang="en-US"/>
        </a:p>
      </dgm:t>
    </dgm:pt>
    <dgm:pt modelId="{BC7B7B3B-AFCF-4289-B977-6F77F6F96C93}" type="sibTrans" cxnId="{9C59B8CE-2E46-4C3E-A0DA-1263BD3A915C}">
      <dgm:prSet/>
      <dgm:spPr/>
      <dgm:t>
        <a:bodyPr/>
        <a:lstStyle/>
        <a:p>
          <a:endParaRPr lang="en-US"/>
        </a:p>
      </dgm:t>
    </dgm:pt>
    <dgm:pt modelId="{C7EA738D-5765-42B5-BEE3-951F774402F8}">
      <dgm:prSet phldrT="[Text]"/>
      <dgm:spPr>
        <a:solidFill>
          <a:schemeClr val="bg1">
            <a:lumMod val="50000"/>
            <a:alpha val="50000"/>
          </a:schemeClr>
        </a:solidFill>
      </dgm:spPr>
      <dgm:t>
        <a:bodyPr/>
        <a:lstStyle/>
        <a:p>
          <a:r>
            <a:rPr lang="en-DE" dirty="0" smtClean="0"/>
            <a:t>Temporal Feature Analysis</a:t>
          </a:r>
          <a:endParaRPr lang="en-US" dirty="0"/>
        </a:p>
      </dgm:t>
    </dgm:pt>
    <dgm:pt modelId="{44523E86-41DC-460D-8A3F-ED37F7067CA1}" type="parTrans" cxnId="{41B5A986-9AB3-48D9-B392-C29B4B8B24D8}">
      <dgm:prSet/>
      <dgm:spPr/>
      <dgm:t>
        <a:bodyPr/>
        <a:lstStyle/>
        <a:p>
          <a:endParaRPr lang="en-US"/>
        </a:p>
      </dgm:t>
    </dgm:pt>
    <dgm:pt modelId="{74D06558-BAEB-4329-9417-B76DD748D430}" type="sibTrans" cxnId="{41B5A986-9AB3-48D9-B392-C29B4B8B24D8}">
      <dgm:prSet/>
      <dgm:spPr/>
      <dgm:t>
        <a:bodyPr/>
        <a:lstStyle/>
        <a:p>
          <a:endParaRPr lang="en-US"/>
        </a:p>
      </dgm:t>
    </dgm:pt>
    <dgm:pt modelId="{2091A13C-3B06-4892-8A42-625584777459}">
      <dgm:prSet phldrT="[Text]"/>
      <dgm:spPr/>
      <dgm:t>
        <a:bodyPr/>
        <a:lstStyle/>
        <a:p>
          <a:r>
            <a:rPr lang="en-DE" dirty="0" smtClean="0"/>
            <a:t>Feature Engineering</a:t>
          </a:r>
          <a:endParaRPr lang="en-US" dirty="0"/>
        </a:p>
      </dgm:t>
    </dgm:pt>
    <dgm:pt modelId="{2FFF4F1F-AC54-46F9-A2C2-C98F491B56EE}" type="parTrans" cxnId="{5BEBF3F6-4203-42A0-9F46-D5E977E783E5}">
      <dgm:prSet/>
      <dgm:spPr/>
      <dgm:t>
        <a:bodyPr/>
        <a:lstStyle/>
        <a:p>
          <a:endParaRPr lang="en-US"/>
        </a:p>
      </dgm:t>
    </dgm:pt>
    <dgm:pt modelId="{BE72A800-0FD1-43C2-9141-4C812FE697B4}" type="sibTrans" cxnId="{5BEBF3F6-4203-42A0-9F46-D5E977E783E5}">
      <dgm:prSet/>
      <dgm:spPr/>
      <dgm:t>
        <a:bodyPr/>
        <a:lstStyle/>
        <a:p>
          <a:endParaRPr lang="en-US"/>
        </a:p>
      </dgm:t>
    </dgm:pt>
    <dgm:pt modelId="{EEEBD278-F2ED-42C7-89C0-659B775DE57F}">
      <dgm:prSet phldrT="[Text]"/>
      <dgm:spPr/>
      <dgm:t>
        <a:bodyPr/>
        <a:lstStyle/>
        <a:p>
          <a:r>
            <a:rPr lang="en-DE" dirty="0" smtClean="0"/>
            <a:t>User</a:t>
          </a:r>
          <a:endParaRPr lang="en-US" dirty="0"/>
        </a:p>
      </dgm:t>
    </dgm:pt>
    <dgm:pt modelId="{B42CCE80-2C1D-436F-91D6-3C7B6367A721}" type="parTrans" cxnId="{52AD4FE1-F807-4673-8B91-DF9EC4AAF4A7}">
      <dgm:prSet/>
      <dgm:spPr/>
      <dgm:t>
        <a:bodyPr/>
        <a:lstStyle/>
        <a:p>
          <a:endParaRPr lang="en-US"/>
        </a:p>
      </dgm:t>
    </dgm:pt>
    <dgm:pt modelId="{681578BF-1235-4626-B91D-31C93080C410}" type="sibTrans" cxnId="{52AD4FE1-F807-4673-8B91-DF9EC4AAF4A7}">
      <dgm:prSet/>
      <dgm:spPr/>
      <dgm:t>
        <a:bodyPr/>
        <a:lstStyle/>
        <a:p>
          <a:endParaRPr lang="en-US"/>
        </a:p>
      </dgm:t>
    </dgm:pt>
    <dgm:pt modelId="{3669B368-259F-4162-B48D-8076FB31D0CF}">
      <dgm:prSet phldrT="[Text]"/>
      <dgm:spPr/>
      <dgm:t>
        <a:bodyPr/>
        <a:lstStyle/>
        <a:p>
          <a:r>
            <a:rPr lang="en-DE" dirty="0" smtClean="0"/>
            <a:t>Community</a:t>
          </a:r>
          <a:endParaRPr lang="en-US" dirty="0"/>
        </a:p>
      </dgm:t>
    </dgm:pt>
    <dgm:pt modelId="{7480FD4C-79AD-4265-8ACA-03BD7B6B0333}" type="parTrans" cxnId="{B2E4DD98-4991-4EC5-986E-BEAD5F88CF5E}">
      <dgm:prSet/>
      <dgm:spPr/>
      <dgm:t>
        <a:bodyPr/>
        <a:lstStyle/>
        <a:p>
          <a:endParaRPr lang="en-US"/>
        </a:p>
      </dgm:t>
    </dgm:pt>
    <dgm:pt modelId="{5A4B2D10-F0CA-46A3-8C2B-B7EAF3E657AA}" type="sibTrans" cxnId="{B2E4DD98-4991-4EC5-986E-BEAD5F88CF5E}">
      <dgm:prSet/>
      <dgm:spPr/>
      <dgm:t>
        <a:bodyPr/>
        <a:lstStyle/>
        <a:p>
          <a:endParaRPr lang="en-US"/>
        </a:p>
      </dgm:t>
    </dgm:pt>
    <dgm:pt modelId="{9295BC1F-2449-4231-914A-0BEF885ECC3F}">
      <dgm:prSet phldrT="[Text]"/>
      <dgm:spPr/>
      <dgm:t>
        <a:bodyPr/>
        <a:lstStyle/>
        <a:p>
          <a:r>
            <a:rPr lang="en-DE" smtClean="0"/>
            <a:t>Temporal</a:t>
          </a:r>
          <a:endParaRPr lang="en-US" dirty="0"/>
        </a:p>
      </dgm:t>
    </dgm:pt>
    <dgm:pt modelId="{C3935894-65D3-4462-8A53-70F6EBFA999E}" type="parTrans" cxnId="{7372AC55-F04F-44DA-A7EB-B6BF781DBECA}">
      <dgm:prSet/>
      <dgm:spPr/>
      <dgm:t>
        <a:bodyPr/>
        <a:lstStyle/>
        <a:p>
          <a:endParaRPr lang="en-US"/>
        </a:p>
      </dgm:t>
    </dgm:pt>
    <dgm:pt modelId="{D32AAF52-BC02-4504-AEBE-4E8C53ECD3B3}" type="sibTrans" cxnId="{7372AC55-F04F-44DA-A7EB-B6BF781DBECA}">
      <dgm:prSet/>
      <dgm:spPr/>
      <dgm:t>
        <a:bodyPr/>
        <a:lstStyle/>
        <a:p>
          <a:endParaRPr lang="en-US"/>
        </a:p>
      </dgm:t>
    </dgm:pt>
    <dgm:pt modelId="{F65459D8-AD47-4DBB-8368-F6D0849AD7BE}">
      <dgm:prSet phldrT="[Text]"/>
      <dgm:spPr/>
      <dgm:t>
        <a:bodyPr/>
        <a:lstStyle/>
        <a:p>
          <a:r>
            <a:rPr lang="de-DE" dirty="0" smtClean="0"/>
            <a:t>Tools</a:t>
          </a:r>
          <a:endParaRPr lang="en-US" dirty="0"/>
        </a:p>
      </dgm:t>
    </dgm:pt>
    <dgm:pt modelId="{D0D2FF4E-A447-4194-86AF-66FD91F5488F}" type="parTrans" cxnId="{BF002786-0F68-4A9D-8844-5E0551A54743}">
      <dgm:prSet/>
      <dgm:spPr/>
      <dgm:t>
        <a:bodyPr/>
        <a:lstStyle/>
        <a:p>
          <a:endParaRPr lang="en-US"/>
        </a:p>
      </dgm:t>
    </dgm:pt>
    <dgm:pt modelId="{DE3E7764-5EF8-48E2-ABC8-104874614B74}" type="sibTrans" cxnId="{BF002786-0F68-4A9D-8844-5E0551A54743}">
      <dgm:prSet/>
      <dgm:spPr/>
      <dgm:t>
        <a:bodyPr/>
        <a:lstStyle/>
        <a:p>
          <a:endParaRPr lang="en-US"/>
        </a:p>
      </dgm:t>
    </dgm:pt>
    <dgm:pt modelId="{C40BB998-26C4-46C6-A7AF-58D5B60E2A11}" type="pres">
      <dgm:prSet presAssocID="{CF6F5C10-4784-45DF-A0C1-A26089FB0CF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7287A5-1746-4205-AFE5-7C3E514026A2}" type="pres">
      <dgm:prSet presAssocID="{F2F61D0B-A587-42FF-B882-387FB0D24593}" presName="compNode" presStyleCnt="0"/>
      <dgm:spPr/>
    </dgm:pt>
    <dgm:pt modelId="{4EB7F6D4-4651-434F-A4B7-79010C5828C9}" type="pres">
      <dgm:prSet presAssocID="{F2F61D0B-A587-42FF-B882-387FB0D24593}" presName="aNode" presStyleLbl="bgShp" presStyleIdx="0" presStyleCnt="6"/>
      <dgm:spPr/>
      <dgm:t>
        <a:bodyPr/>
        <a:lstStyle/>
        <a:p>
          <a:endParaRPr lang="en-US"/>
        </a:p>
      </dgm:t>
    </dgm:pt>
    <dgm:pt modelId="{27553DE7-6716-4D31-8B7D-53BD004421E4}" type="pres">
      <dgm:prSet presAssocID="{F2F61D0B-A587-42FF-B882-387FB0D24593}" presName="textNode" presStyleLbl="bgShp" presStyleIdx="0" presStyleCnt="6"/>
      <dgm:spPr/>
      <dgm:t>
        <a:bodyPr/>
        <a:lstStyle/>
        <a:p>
          <a:endParaRPr lang="en-US"/>
        </a:p>
      </dgm:t>
    </dgm:pt>
    <dgm:pt modelId="{9B4B97A5-F624-4ED8-9A7C-74B6F68E01C6}" type="pres">
      <dgm:prSet presAssocID="{F2F61D0B-A587-42FF-B882-387FB0D24593}" presName="compChildNode" presStyleCnt="0"/>
      <dgm:spPr/>
    </dgm:pt>
    <dgm:pt modelId="{7EF1BC4E-E0D4-458D-8712-BE98BFEA54B0}" type="pres">
      <dgm:prSet presAssocID="{F2F61D0B-A587-42FF-B882-387FB0D24593}" presName="theInnerList" presStyleCnt="0"/>
      <dgm:spPr/>
    </dgm:pt>
    <dgm:pt modelId="{2E48222C-DD7E-445E-9D13-C136BD5D4E64}" type="pres">
      <dgm:prSet presAssocID="{A209328A-72D6-4F90-A48D-C13E146F7C0A}" presName="childNode" presStyleLbl="node1" presStyleIdx="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4381AB-4F53-4598-842E-44B6C2C73B7B}" type="pres">
      <dgm:prSet presAssocID="{F2F61D0B-A587-42FF-B882-387FB0D24593}" presName="aSpace" presStyleCnt="0"/>
      <dgm:spPr/>
    </dgm:pt>
    <dgm:pt modelId="{41D73936-6C2D-44DD-8867-7A2D0EB38C4A}" type="pres">
      <dgm:prSet presAssocID="{2091A13C-3B06-4892-8A42-625584777459}" presName="compNode" presStyleCnt="0"/>
      <dgm:spPr/>
    </dgm:pt>
    <dgm:pt modelId="{5C0E0DF5-F66B-4CC2-A3BA-6DFE99C81C35}" type="pres">
      <dgm:prSet presAssocID="{2091A13C-3B06-4892-8A42-625584777459}" presName="aNode" presStyleLbl="bgShp" presStyleIdx="1" presStyleCnt="6"/>
      <dgm:spPr/>
      <dgm:t>
        <a:bodyPr/>
        <a:lstStyle/>
        <a:p>
          <a:endParaRPr lang="en-US"/>
        </a:p>
      </dgm:t>
    </dgm:pt>
    <dgm:pt modelId="{4E1A0AD2-627A-4DA2-82ED-7C7160D749D3}" type="pres">
      <dgm:prSet presAssocID="{2091A13C-3B06-4892-8A42-625584777459}" presName="textNode" presStyleLbl="bgShp" presStyleIdx="1" presStyleCnt="6"/>
      <dgm:spPr/>
      <dgm:t>
        <a:bodyPr/>
        <a:lstStyle/>
        <a:p>
          <a:endParaRPr lang="en-US"/>
        </a:p>
      </dgm:t>
    </dgm:pt>
    <dgm:pt modelId="{7E6A4971-BF29-4402-9F72-525D3AE96987}" type="pres">
      <dgm:prSet presAssocID="{2091A13C-3B06-4892-8A42-625584777459}" presName="compChildNode" presStyleCnt="0"/>
      <dgm:spPr/>
    </dgm:pt>
    <dgm:pt modelId="{6A47F5A5-879D-42AC-BBFB-092AA9EB6844}" type="pres">
      <dgm:prSet presAssocID="{2091A13C-3B06-4892-8A42-625584777459}" presName="theInnerList" presStyleCnt="0"/>
      <dgm:spPr/>
    </dgm:pt>
    <dgm:pt modelId="{672A63E2-8A02-4477-9269-0A3982D03CB0}" type="pres">
      <dgm:prSet presAssocID="{EEEBD278-F2ED-42C7-89C0-659B775DE57F}" presName="childNode" presStyleLbl="node1" presStyleIdx="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317E73-2ED2-49C1-9B9E-168F206884BF}" type="pres">
      <dgm:prSet presAssocID="{EEEBD278-F2ED-42C7-89C0-659B775DE57F}" presName="aSpace2" presStyleCnt="0"/>
      <dgm:spPr/>
    </dgm:pt>
    <dgm:pt modelId="{28F286F8-8869-45C8-A629-BA2D863EEA5C}" type="pres">
      <dgm:prSet presAssocID="{3669B368-259F-4162-B48D-8076FB31D0CF}" presName="childNode" presStyleLbl="node1" presStyleIdx="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2F8C3D-0F69-4801-B16E-159839A05ECA}" type="pres">
      <dgm:prSet presAssocID="{3669B368-259F-4162-B48D-8076FB31D0CF}" presName="aSpace2" presStyleCnt="0"/>
      <dgm:spPr/>
    </dgm:pt>
    <dgm:pt modelId="{DCBEF78B-3BB0-4EE5-BF23-2ACE5F150D84}" type="pres">
      <dgm:prSet presAssocID="{9295BC1F-2449-4231-914A-0BEF885ECC3F}" presName="childNode" presStyleLbl="node1" presStyleIdx="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FFCD5F-ABD7-4582-915D-7385210C3444}" type="pres">
      <dgm:prSet presAssocID="{2091A13C-3B06-4892-8A42-625584777459}" presName="aSpace" presStyleCnt="0"/>
      <dgm:spPr/>
    </dgm:pt>
    <dgm:pt modelId="{2663A3AD-8BB9-49BE-B832-C239217F3E99}" type="pres">
      <dgm:prSet presAssocID="{65081869-329C-475D-AC96-A59BDFD2379F}" presName="compNode" presStyleCnt="0"/>
      <dgm:spPr/>
    </dgm:pt>
    <dgm:pt modelId="{FD2EDC87-E174-42F5-85B4-CF32D0552FC5}" type="pres">
      <dgm:prSet presAssocID="{65081869-329C-475D-AC96-A59BDFD2379F}" presName="aNode" presStyleLbl="bgShp" presStyleIdx="2" presStyleCnt="6"/>
      <dgm:spPr/>
      <dgm:t>
        <a:bodyPr/>
        <a:lstStyle/>
        <a:p>
          <a:endParaRPr lang="en-US"/>
        </a:p>
      </dgm:t>
    </dgm:pt>
    <dgm:pt modelId="{FF47FEC8-09F2-4797-9C80-DCF4C849AC8A}" type="pres">
      <dgm:prSet presAssocID="{65081869-329C-475D-AC96-A59BDFD2379F}" presName="textNode" presStyleLbl="bgShp" presStyleIdx="2" presStyleCnt="6"/>
      <dgm:spPr/>
      <dgm:t>
        <a:bodyPr/>
        <a:lstStyle/>
        <a:p>
          <a:endParaRPr lang="en-US"/>
        </a:p>
      </dgm:t>
    </dgm:pt>
    <dgm:pt modelId="{49803C81-9425-4E00-9E09-3C8ADBA0EEA7}" type="pres">
      <dgm:prSet presAssocID="{65081869-329C-475D-AC96-A59BDFD2379F}" presName="compChildNode" presStyleCnt="0"/>
      <dgm:spPr/>
    </dgm:pt>
    <dgm:pt modelId="{4677C0AA-FC96-4ED9-8D89-6B5FDF66FDFF}" type="pres">
      <dgm:prSet presAssocID="{65081869-329C-475D-AC96-A59BDFD2379F}" presName="theInnerList" presStyleCnt="0"/>
      <dgm:spPr/>
    </dgm:pt>
    <dgm:pt modelId="{63F3A392-5729-4779-A25C-787587E77536}" type="pres">
      <dgm:prSet presAssocID="{47374FCA-1243-4019-99C8-43EC5CBE9B07}" presName="childNode" presStyleLbl="node1" presStyleIdx="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2162E5-553D-49F1-80C4-ACCA8536D182}" type="pres">
      <dgm:prSet presAssocID="{47374FCA-1243-4019-99C8-43EC5CBE9B07}" presName="aSpace2" presStyleCnt="0"/>
      <dgm:spPr/>
    </dgm:pt>
    <dgm:pt modelId="{A7C6B453-776D-42FC-A59A-30D76EA0E11D}" type="pres">
      <dgm:prSet presAssocID="{5C15D622-4487-4905-9E9E-88C757EB9BBF}" presName="childNode" presStyleLbl="node1" presStyleIdx="5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C02524-83E6-4506-BA6F-A365577760E5}" type="pres">
      <dgm:prSet presAssocID="{5C15D622-4487-4905-9E9E-88C757EB9BBF}" presName="aSpace2" presStyleCnt="0"/>
      <dgm:spPr/>
    </dgm:pt>
    <dgm:pt modelId="{1942CEDF-D734-459E-9689-D70A9F1952F8}" type="pres">
      <dgm:prSet presAssocID="{96EB4424-5A23-4262-B7C9-7B2AF5373E52}" presName="childNode" presStyleLbl="node1" presStyleIdx="6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9A1835-8B07-4FAE-8C35-218D2FB643B0}" type="pres">
      <dgm:prSet presAssocID="{65081869-329C-475D-AC96-A59BDFD2379F}" presName="aSpace" presStyleCnt="0"/>
      <dgm:spPr/>
    </dgm:pt>
    <dgm:pt modelId="{01678C0E-A24C-4727-8010-CE3ACEB0EEBD}" type="pres">
      <dgm:prSet presAssocID="{6940D32A-5383-4E76-A36D-3B3A8CA9AB8D}" presName="compNode" presStyleCnt="0"/>
      <dgm:spPr/>
    </dgm:pt>
    <dgm:pt modelId="{0705D763-63A5-4D0E-8993-D24115BF58E6}" type="pres">
      <dgm:prSet presAssocID="{6940D32A-5383-4E76-A36D-3B3A8CA9AB8D}" presName="aNode" presStyleLbl="bgShp" presStyleIdx="3" presStyleCnt="6"/>
      <dgm:spPr/>
      <dgm:t>
        <a:bodyPr/>
        <a:lstStyle/>
        <a:p>
          <a:endParaRPr lang="en-US"/>
        </a:p>
      </dgm:t>
    </dgm:pt>
    <dgm:pt modelId="{C46984D2-707A-4080-98C8-3C29CC53159A}" type="pres">
      <dgm:prSet presAssocID="{6940D32A-5383-4E76-A36D-3B3A8CA9AB8D}" presName="textNode" presStyleLbl="bgShp" presStyleIdx="3" presStyleCnt="6"/>
      <dgm:spPr/>
      <dgm:t>
        <a:bodyPr/>
        <a:lstStyle/>
        <a:p>
          <a:endParaRPr lang="en-US"/>
        </a:p>
      </dgm:t>
    </dgm:pt>
    <dgm:pt modelId="{435B4373-401C-450D-AB24-0C0BCC5297DE}" type="pres">
      <dgm:prSet presAssocID="{6940D32A-5383-4E76-A36D-3B3A8CA9AB8D}" presName="compChildNode" presStyleCnt="0"/>
      <dgm:spPr/>
    </dgm:pt>
    <dgm:pt modelId="{17D4CA00-D768-4407-87BC-80F032AC16FC}" type="pres">
      <dgm:prSet presAssocID="{6940D32A-5383-4E76-A36D-3B3A8CA9AB8D}" presName="theInnerList" presStyleCnt="0"/>
      <dgm:spPr/>
    </dgm:pt>
    <dgm:pt modelId="{1FCE4866-47A1-4DDC-96D2-B589B49607A9}" type="pres">
      <dgm:prSet presAssocID="{F65459D8-AD47-4DBB-8368-F6D0849AD7BE}" presName="childNode" presStyleLbl="node1" presStyleIdx="7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538769-62DC-4576-8638-1EDD47EA6222}" type="pres">
      <dgm:prSet presAssocID="{F65459D8-AD47-4DBB-8368-F6D0849AD7BE}" presName="aSpace2" presStyleCnt="0"/>
      <dgm:spPr/>
    </dgm:pt>
    <dgm:pt modelId="{B1076197-22F6-4614-9819-B8E78CDCDBEF}" type="pres">
      <dgm:prSet presAssocID="{923BD007-7D5F-4E6D-B54C-4CD1F3B1DAC0}" presName="childNode" presStyleLbl="node1" presStyleIdx="8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4623C5-884A-460C-9810-D49046194A31}" type="pres">
      <dgm:prSet presAssocID="{923BD007-7D5F-4E6D-B54C-4CD1F3B1DAC0}" presName="aSpace2" presStyleCnt="0"/>
      <dgm:spPr/>
    </dgm:pt>
    <dgm:pt modelId="{F444BF9E-1994-47DB-9F94-A642881F96B9}" type="pres">
      <dgm:prSet presAssocID="{30A31EB1-4447-4FA0-9B75-949A9187651A}" presName="childNode" presStyleLbl="node1" presStyleIdx="9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131ED5-5F2A-4FE6-A4C7-2163062A778B}" type="pres">
      <dgm:prSet presAssocID="{6940D32A-5383-4E76-A36D-3B3A8CA9AB8D}" presName="aSpace" presStyleCnt="0"/>
      <dgm:spPr/>
    </dgm:pt>
    <dgm:pt modelId="{2554752D-AE0A-46CA-A4BA-07176577F2EE}" type="pres">
      <dgm:prSet presAssocID="{61AE7DB7-71F6-4907-A7F0-9D9D0C416471}" presName="compNode" presStyleCnt="0"/>
      <dgm:spPr/>
    </dgm:pt>
    <dgm:pt modelId="{00416E1B-4B16-438A-A4F6-6B227B43DFA4}" type="pres">
      <dgm:prSet presAssocID="{61AE7DB7-71F6-4907-A7F0-9D9D0C416471}" presName="aNode" presStyleLbl="bgShp" presStyleIdx="4" presStyleCnt="6"/>
      <dgm:spPr/>
      <dgm:t>
        <a:bodyPr/>
        <a:lstStyle/>
        <a:p>
          <a:endParaRPr lang="en-US"/>
        </a:p>
      </dgm:t>
    </dgm:pt>
    <dgm:pt modelId="{7D5F7C77-949F-447F-B5EA-BEA26F2CB266}" type="pres">
      <dgm:prSet presAssocID="{61AE7DB7-71F6-4907-A7F0-9D9D0C416471}" presName="textNode" presStyleLbl="bgShp" presStyleIdx="4" presStyleCnt="6"/>
      <dgm:spPr/>
      <dgm:t>
        <a:bodyPr/>
        <a:lstStyle/>
        <a:p>
          <a:endParaRPr lang="en-US"/>
        </a:p>
      </dgm:t>
    </dgm:pt>
    <dgm:pt modelId="{4797345C-84B2-4CD5-8D7F-F83BC6376C4C}" type="pres">
      <dgm:prSet presAssocID="{61AE7DB7-71F6-4907-A7F0-9D9D0C416471}" presName="compChildNode" presStyleCnt="0"/>
      <dgm:spPr/>
    </dgm:pt>
    <dgm:pt modelId="{35A38B23-082C-45B4-99F1-AABDB0F3F8A9}" type="pres">
      <dgm:prSet presAssocID="{61AE7DB7-71F6-4907-A7F0-9D9D0C416471}" presName="theInnerList" presStyleCnt="0"/>
      <dgm:spPr/>
    </dgm:pt>
    <dgm:pt modelId="{0787BF77-CECB-4150-92C6-5E0459019493}" type="pres">
      <dgm:prSet presAssocID="{2211CB0E-C7FA-4B3F-94BF-CB7354FD4D6B}" presName="childNode" presStyleLbl="node1" presStyleIdx="1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15085C-93EA-4DE5-A3C2-4ABA662024B6}" type="pres">
      <dgm:prSet presAssocID="{2211CB0E-C7FA-4B3F-94BF-CB7354FD4D6B}" presName="aSpace2" presStyleCnt="0"/>
      <dgm:spPr/>
    </dgm:pt>
    <dgm:pt modelId="{782D68EF-04D9-4790-A877-F7969F8E57D6}" type="pres">
      <dgm:prSet presAssocID="{C6F32D6F-16C0-4763-A478-FAC2F8F128B8}" presName="childNode" presStyleLbl="node1" presStyleIdx="1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C2A5ED-FD74-4BC3-8B8B-24200018F336}" type="pres">
      <dgm:prSet presAssocID="{C6F32D6F-16C0-4763-A478-FAC2F8F128B8}" presName="aSpace2" presStyleCnt="0"/>
      <dgm:spPr/>
    </dgm:pt>
    <dgm:pt modelId="{2308A92C-C5D6-4647-BECC-EB03C4D1D0C1}" type="pres">
      <dgm:prSet presAssocID="{7892D956-1A85-41BC-9E44-BF292272B690}" presName="childNode" presStyleLbl="node1" presStyleIdx="1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C7825A-1396-4FEF-8D51-5598270FE6F4}" type="pres">
      <dgm:prSet presAssocID="{7892D956-1A85-41BC-9E44-BF292272B690}" presName="aSpace2" presStyleCnt="0"/>
      <dgm:spPr/>
    </dgm:pt>
    <dgm:pt modelId="{306BD981-81FD-4036-92CD-6A244692F3ED}" type="pres">
      <dgm:prSet presAssocID="{92C954B2-4E20-4C0F-8E01-F2BFC688D0ED}" presName="childNode" presStyleLbl="node1" presStyleIdx="1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0E730-2356-4DA9-98FD-843D94B9C253}" type="pres">
      <dgm:prSet presAssocID="{61AE7DB7-71F6-4907-A7F0-9D9D0C416471}" presName="aSpace" presStyleCnt="0"/>
      <dgm:spPr/>
    </dgm:pt>
    <dgm:pt modelId="{7FE83D36-D1B1-4C8C-B02D-ECC702E1F0B1}" type="pres">
      <dgm:prSet presAssocID="{1406D19C-43E0-414A-9AF3-AAD93913E6A3}" presName="compNode" presStyleCnt="0"/>
      <dgm:spPr/>
    </dgm:pt>
    <dgm:pt modelId="{81BA462C-AA62-4A71-BB04-7904D96D2B77}" type="pres">
      <dgm:prSet presAssocID="{1406D19C-43E0-414A-9AF3-AAD93913E6A3}" presName="aNode" presStyleLbl="bgShp" presStyleIdx="5" presStyleCnt="6"/>
      <dgm:spPr/>
      <dgm:t>
        <a:bodyPr/>
        <a:lstStyle/>
        <a:p>
          <a:endParaRPr lang="en-US"/>
        </a:p>
      </dgm:t>
    </dgm:pt>
    <dgm:pt modelId="{A6ABC283-9505-4A5B-B90E-F3F53D89C320}" type="pres">
      <dgm:prSet presAssocID="{1406D19C-43E0-414A-9AF3-AAD93913E6A3}" presName="textNode" presStyleLbl="bgShp" presStyleIdx="5" presStyleCnt="6"/>
      <dgm:spPr/>
      <dgm:t>
        <a:bodyPr/>
        <a:lstStyle/>
        <a:p>
          <a:endParaRPr lang="en-US"/>
        </a:p>
      </dgm:t>
    </dgm:pt>
    <dgm:pt modelId="{89C94D91-7F1F-4396-B85D-4918BE96C18A}" type="pres">
      <dgm:prSet presAssocID="{1406D19C-43E0-414A-9AF3-AAD93913E6A3}" presName="compChildNode" presStyleCnt="0"/>
      <dgm:spPr/>
    </dgm:pt>
    <dgm:pt modelId="{A9F8B4DC-356A-44A9-BCA4-472AE987464B}" type="pres">
      <dgm:prSet presAssocID="{1406D19C-43E0-414A-9AF3-AAD93913E6A3}" presName="theInnerList" presStyleCnt="0"/>
      <dgm:spPr/>
    </dgm:pt>
    <dgm:pt modelId="{21107C77-05F3-4255-8986-1C8709F918EE}" type="pres">
      <dgm:prSet presAssocID="{C7EA738D-5765-42B5-BEE3-951F774402F8}" presName="childNode" presStyleLbl="node1" presStyleIdx="1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024B04-C976-4C9C-872F-29AD8BF6B59D}" type="presOf" srcId="{5C15D622-4487-4905-9E9E-88C757EB9BBF}" destId="{A7C6B453-776D-42FC-A59A-30D76EA0E11D}" srcOrd="0" destOrd="0" presId="urn:microsoft.com/office/officeart/2005/8/layout/lProcess2"/>
    <dgm:cxn modelId="{FFDBDF43-8003-4325-8D70-AC40969D56E3}" srcId="{61AE7DB7-71F6-4907-A7F0-9D9D0C416471}" destId="{92C954B2-4E20-4C0F-8E01-F2BFC688D0ED}" srcOrd="3" destOrd="0" parTransId="{5D6F5E84-82B3-46C0-8750-BE5D4E6C352B}" sibTransId="{1B4485E5-B1A9-421D-A508-FFD56659BF3E}"/>
    <dgm:cxn modelId="{15C4A7AE-F95B-4610-A127-9988B14A824F}" type="presOf" srcId="{96EB4424-5A23-4262-B7C9-7B2AF5373E52}" destId="{1942CEDF-D734-459E-9689-D70A9F1952F8}" srcOrd="0" destOrd="0" presId="urn:microsoft.com/office/officeart/2005/8/layout/lProcess2"/>
    <dgm:cxn modelId="{F51192F2-C524-4479-8055-DFDC5B838CB5}" srcId="{61AE7DB7-71F6-4907-A7F0-9D9D0C416471}" destId="{C6F32D6F-16C0-4763-A478-FAC2F8F128B8}" srcOrd="1" destOrd="0" parTransId="{814B89E9-638D-418A-99F0-413AF6EC7AAA}" sibTransId="{179A2B02-38DD-42A5-A43F-81236E8D4383}"/>
    <dgm:cxn modelId="{41B5A986-9AB3-48D9-B392-C29B4B8B24D8}" srcId="{1406D19C-43E0-414A-9AF3-AAD93913E6A3}" destId="{C7EA738D-5765-42B5-BEE3-951F774402F8}" srcOrd="0" destOrd="0" parTransId="{44523E86-41DC-460D-8A3F-ED37F7067CA1}" sibTransId="{74D06558-BAEB-4329-9417-B76DD748D430}"/>
    <dgm:cxn modelId="{9D31DDE8-580D-4472-BB81-7C2347B0926C}" srcId="{65081869-329C-475D-AC96-A59BDFD2379F}" destId="{5C15D622-4487-4905-9E9E-88C757EB9BBF}" srcOrd="1" destOrd="0" parTransId="{28495482-367A-4AEE-B8F0-945930DF63A1}" sibTransId="{FE0DE9EA-AC97-4BF7-82AF-9D322E90F197}"/>
    <dgm:cxn modelId="{B23E1E02-D149-41F8-82E2-AA91C0405077}" type="presOf" srcId="{30A31EB1-4447-4FA0-9B75-949A9187651A}" destId="{F444BF9E-1994-47DB-9F94-A642881F96B9}" srcOrd="0" destOrd="0" presId="urn:microsoft.com/office/officeart/2005/8/layout/lProcess2"/>
    <dgm:cxn modelId="{C8A82772-284C-49C8-A9FE-3E0D8FE95469}" type="presOf" srcId="{2091A13C-3B06-4892-8A42-625584777459}" destId="{5C0E0DF5-F66B-4CC2-A3BA-6DFE99C81C35}" srcOrd="0" destOrd="0" presId="urn:microsoft.com/office/officeart/2005/8/layout/lProcess2"/>
    <dgm:cxn modelId="{B2E4DD98-4991-4EC5-986E-BEAD5F88CF5E}" srcId="{2091A13C-3B06-4892-8A42-625584777459}" destId="{3669B368-259F-4162-B48D-8076FB31D0CF}" srcOrd="1" destOrd="0" parTransId="{7480FD4C-79AD-4265-8ACA-03BD7B6B0333}" sibTransId="{5A4B2D10-F0CA-46A3-8C2B-B7EAF3E657AA}"/>
    <dgm:cxn modelId="{5BEBF3F6-4203-42A0-9F46-D5E977E783E5}" srcId="{CF6F5C10-4784-45DF-A0C1-A26089FB0CFC}" destId="{2091A13C-3B06-4892-8A42-625584777459}" srcOrd="1" destOrd="0" parTransId="{2FFF4F1F-AC54-46F9-A2C2-C98F491B56EE}" sibTransId="{BE72A800-0FD1-43C2-9141-4C812FE697B4}"/>
    <dgm:cxn modelId="{2C50A824-28D2-4F16-9518-0A102064A159}" srcId="{CF6F5C10-4784-45DF-A0C1-A26089FB0CFC}" destId="{61AE7DB7-71F6-4907-A7F0-9D9D0C416471}" srcOrd="4" destOrd="0" parTransId="{EFAEE611-D43F-47F6-9895-1961BE82D061}" sibTransId="{568069EC-DBAF-42C9-9683-A508BDE99C8C}"/>
    <dgm:cxn modelId="{E2CC6F16-BDA6-4CA8-B6BE-B1385A27ED4B}" type="presOf" srcId="{2091A13C-3B06-4892-8A42-625584777459}" destId="{4E1A0AD2-627A-4DA2-82ED-7C7160D749D3}" srcOrd="1" destOrd="0" presId="urn:microsoft.com/office/officeart/2005/8/layout/lProcess2"/>
    <dgm:cxn modelId="{94550ADC-A8AD-4530-A8BC-CEEF44CEADB0}" srcId="{F2F61D0B-A587-42FF-B882-387FB0D24593}" destId="{A209328A-72D6-4F90-A48D-C13E146F7C0A}" srcOrd="0" destOrd="0" parTransId="{40960EC9-E04D-43CE-A43A-BE2FE20C0427}" sibTransId="{F6052BAC-B9C9-4CDA-9C39-8C6ED5BCEF6A}"/>
    <dgm:cxn modelId="{E2B76709-2D57-4627-B36B-81FCBE76D105}" srcId="{CF6F5C10-4784-45DF-A0C1-A26089FB0CFC}" destId="{F2F61D0B-A587-42FF-B882-387FB0D24593}" srcOrd="0" destOrd="0" parTransId="{5DF7D0E6-321C-4973-9410-F67E4205CE5B}" sibTransId="{F5A77BD0-F41A-45AC-A668-FC1C827F9D42}"/>
    <dgm:cxn modelId="{DA08C2B9-825F-4E4E-BDBB-D591B8B524EF}" type="presOf" srcId="{6940D32A-5383-4E76-A36D-3B3A8CA9AB8D}" destId="{C46984D2-707A-4080-98C8-3C29CC53159A}" srcOrd="1" destOrd="0" presId="urn:microsoft.com/office/officeart/2005/8/layout/lProcess2"/>
    <dgm:cxn modelId="{3943B95D-A077-4923-BE16-F121200FEDB6}" type="presOf" srcId="{1406D19C-43E0-414A-9AF3-AAD93913E6A3}" destId="{81BA462C-AA62-4A71-BB04-7904D96D2B77}" srcOrd="0" destOrd="0" presId="urn:microsoft.com/office/officeart/2005/8/layout/lProcess2"/>
    <dgm:cxn modelId="{E827D05E-FBA5-4F13-8618-5C2F4BA4A1DD}" srcId="{65081869-329C-475D-AC96-A59BDFD2379F}" destId="{96EB4424-5A23-4262-B7C9-7B2AF5373E52}" srcOrd="2" destOrd="0" parTransId="{ABB5765B-2146-433F-89AE-D9450E7CAD55}" sibTransId="{9363E85A-B27F-4A8D-AF48-74BC8731C9CB}"/>
    <dgm:cxn modelId="{9C59B8CE-2E46-4C3E-A0DA-1263BD3A915C}" srcId="{CF6F5C10-4784-45DF-A0C1-A26089FB0CFC}" destId="{1406D19C-43E0-414A-9AF3-AAD93913E6A3}" srcOrd="5" destOrd="0" parTransId="{3B930DDB-3C34-4424-8A97-AE0A10CE29ED}" sibTransId="{BC7B7B3B-AFCF-4289-B977-6F77F6F96C93}"/>
    <dgm:cxn modelId="{410E6AAE-318D-4ED2-B7FF-D5869830363C}" type="presOf" srcId="{C6F32D6F-16C0-4763-A478-FAC2F8F128B8}" destId="{782D68EF-04D9-4790-A877-F7969F8E57D6}" srcOrd="0" destOrd="0" presId="urn:microsoft.com/office/officeart/2005/8/layout/lProcess2"/>
    <dgm:cxn modelId="{E5A39CCA-D609-4D02-8513-344427843DA3}" type="presOf" srcId="{65081869-329C-475D-AC96-A59BDFD2379F}" destId="{FF47FEC8-09F2-4797-9C80-DCF4C849AC8A}" srcOrd="1" destOrd="0" presId="urn:microsoft.com/office/officeart/2005/8/layout/lProcess2"/>
    <dgm:cxn modelId="{56872405-0149-4B7C-93ED-2BF75F25F83C}" srcId="{6940D32A-5383-4E76-A36D-3B3A8CA9AB8D}" destId="{30A31EB1-4447-4FA0-9B75-949A9187651A}" srcOrd="2" destOrd="0" parTransId="{037EEFFD-C3E7-4A63-88DD-3E84C3E8DD48}" sibTransId="{BFB1702F-9735-48EE-9181-6DAEA1350AE4}"/>
    <dgm:cxn modelId="{749B00A9-1BC4-4A96-B45B-9EC4F9FC3502}" srcId="{6940D32A-5383-4E76-A36D-3B3A8CA9AB8D}" destId="{923BD007-7D5F-4E6D-B54C-4CD1F3B1DAC0}" srcOrd="1" destOrd="0" parTransId="{58DBEDD6-B771-4421-8533-E61B134C6BB7}" sibTransId="{74F2138E-2F60-43B0-8753-1949245FEEC6}"/>
    <dgm:cxn modelId="{197BA409-FC29-4CF5-89B7-C0042CD584D2}" type="presOf" srcId="{F65459D8-AD47-4DBB-8368-F6D0849AD7BE}" destId="{1FCE4866-47A1-4DDC-96D2-B589B49607A9}" srcOrd="0" destOrd="0" presId="urn:microsoft.com/office/officeart/2005/8/layout/lProcess2"/>
    <dgm:cxn modelId="{F02DE9A9-26E8-4EE7-AEF3-D4C6F297E7A1}" type="presOf" srcId="{F2F61D0B-A587-42FF-B882-387FB0D24593}" destId="{4EB7F6D4-4651-434F-A4B7-79010C5828C9}" srcOrd="0" destOrd="0" presId="urn:microsoft.com/office/officeart/2005/8/layout/lProcess2"/>
    <dgm:cxn modelId="{33212833-EA01-4CC6-960B-81D424D567B3}" type="presOf" srcId="{F2F61D0B-A587-42FF-B882-387FB0D24593}" destId="{27553DE7-6716-4D31-8B7D-53BD004421E4}" srcOrd="1" destOrd="0" presId="urn:microsoft.com/office/officeart/2005/8/layout/lProcess2"/>
    <dgm:cxn modelId="{35016A0F-42D5-4D0A-B824-30B5B8412978}" type="presOf" srcId="{923BD007-7D5F-4E6D-B54C-4CD1F3B1DAC0}" destId="{B1076197-22F6-4614-9819-B8E78CDCDBEF}" srcOrd="0" destOrd="0" presId="urn:microsoft.com/office/officeart/2005/8/layout/lProcess2"/>
    <dgm:cxn modelId="{CF1A101B-3DF7-4777-B307-C19F57FE3D34}" type="presOf" srcId="{A209328A-72D6-4F90-A48D-C13E146F7C0A}" destId="{2E48222C-DD7E-445E-9D13-C136BD5D4E64}" srcOrd="0" destOrd="0" presId="urn:microsoft.com/office/officeart/2005/8/layout/lProcess2"/>
    <dgm:cxn modelId="{7372AC55-F04F-44DA-A7EB-B6BF781DBECA}" srcId="{2091A13C-3B06-4892-8A42-625584777459}" destId="{9295BC1F-2449-4231-914A-0BEF885ECC3F}" srcOrd="2" destOrd="0" parTransId="{C3935894-65D3-4462-8A53-70F6EBFA999E}" sibTransId="{D32AAF52-BC02-4504-AEBE-4E8C53ECD3B3}"/>
    <dgm:cxn modelId="{BF002786-0F68-4A9D-8844-5E0551A54743}" srcId="{6940D32A-5383-4E76-A36D-3B3A8CA9AB8D}" destId="{F65459D8-AD47-4DBB-8368-F6D0849AD7BE}" srcOrd="0" destOrd="0" parTransId="{D0D2FF4E-A447-4194-86AF-66FD91F5488F}" sibTransId="{DE3E7764-5EF8-48E2-ABC8-104874614B74}"/>
    <dgm:cxn modelId="{C97773F1-6795-4A3D-AFA9-4EA7AD8A7C01}" type="presOf" srcId="{65081869-329C-475D-AC96-A59BDFD2379F}" destId="{FD2EDC87-E174-42F5-85B4-CF32D0552FC5}" srcOrd="0" destOrd="0" presId="urn:microsoft.com/office/officeart/2005/8/layout/lProcess2"/>
    <dgm:cxn modelId="{0344DFEB-B430-403E-A122-798876565C78}" type="presOf" srcId="{92C954B2-4E20-4C0F-8E01-F2BFC688D0ED}" destId="{306BD981-81FD-4036-92CD-6A244692F3ED}" srcOrd="0" destOrd="0" presId="urn:microsoft.com/office/officeart/2005/8/layout/lProcess2"/>
    <dgm:cxn modelId="{0E5595E2-0AEB-4D4E-9B8D-965EA81D92B6}" type="presOf" srcId="{9295BC1F-2449-4231-914A-0BEF885ECC3F}" destId="{DCBEF78B-3BB0-4EE5-BF23-2ACE5F150D84}" srcOrd="0" destOrd="0" presId="urn:microsoft.com/office/officeart/2005/8/layout/lProcess2"/>
    <dgm:cxn modelId="{EC7781B9-0E1E-4752-A1A0-04DBFC893B25}" type="presOf" srcId="{61AE7DB7-71F6-4907-A7F0-9D9D0C416471}" destId="{7D5F7C77-949F-447F-B5EA-BEA26F2CB266}" srcOrd="1" destOrd="0" presId="urn:microsoft.com/office/officeart/2005/8/layout/lProcess2"/>
    <dgm:cxn modelId="{070CB9B2-BC11-4E30-AD83-499670A2D498}" type="presOf" srcId="{1406D19C-43E0-414A-9AF3-AAD93913E6A3}" destId="{A6ABC283-9505-4A5B-B90E-F3F53D89C320}" srcOrd="1" destOrd="0" presId="urn:microsoft.com/office/officeart/2005/8/layout/lProcess2"/>
    <dgm:cxn modelId="{3E8997FD-D2E7-4065-8585-E2E5DA437318}" srcId="{65081869-329C-475D-AC96-A59BDFD2379F}" destId="{47374FCA-1243-4019-99C8-43EC5CBE9B07}" srcOrd="0" destOrd="0" parTransId="{51179929-6A35-4C2A-8915-69A83DC34AE6}" sibTransId="{BBAE827A-2FD2-4A6D-82F5-586AF4A87BDF}"/>
    <dgm:cxn modelId="{0D9DDCF1-E3DF-4419-9FA9-E31CF9F0B151}" type="presOf" srcId="{C7EA738D-5765-42B5-BEE3-951F774402F8}" destId="{21107C77-05F3-4255-8986-1C8709F918EE}" srcOrd="0" destOrd="0" presId="urn:microsoft.com/office/officeart/2005/8/layout/lProcess2"/>
    <dgm:cxn modelId="{14417C80-E03A-454D-BC76-F812682E8A0A}" type="presOf" srcId="{47374FCA-1243-4019-99C8-43EC5CBE9B07}" destId="{63F3A392-5729-4779-A25C-787587E77536}" srcOrd="0" destOrd="0" presId="urn:microsoft.com/office/officeart/2005/8/layout/lProcess2"/>
    <dgm:cxn modelId="{52AD4FE1-F807-4673-8B91-DF9EC4AAF4A7}" srcId="{2091A13C-3B06-4892-8A42-625584777459}" destId="{EEEBD278-F2ED-42C7-89C0-659B775DE57F}" srcOrd="0" destOrd="0" parTransId="{B42CCE80-2C1D-436F-91D6-3C7B6367A721}" sibTransId="{681578BF-1235-4626-B91D-31C93080C410}"/>
    <dgm:cxn modelId="{2E2652C6-6DE9-46D8-BC5D-D823AB21A404}" type="presOf" srcId="{6940D32A-5383-4E76-A36D-3B3A8CA9AB8D}" destId="{0705D763-63A5-4D0E-8993-D24115BF58E6}" srcOrd="0" destOrd="0" presId="urn:microsoft.com/office/officeart/2005/8/layout/lProcess2"/>
    <dgm:cxn modelId="{9A9819BD-109D-4966-B6D1-87A10D6F99D9}" type="presOf" srcId="{2211CB0E-C7FA-4B3F-94BF-CB7354FD4D6B}" destId="{0787BF77-CECB-4150-92C6-5E0459019493}" srcOrd="0" destOrd="0" presId="urn:microsoft.com/office/officeart/2005/8/layout/lProcess2"/>
    <dgm:cxn modelId="{7F0EDF90-B3E1-423A-8A36-9EF7604102A9}" type="presOf" srcId="{61AE7DB7-71F6-4907-A7F0-9D9D0C416471}" destId="{00416E1B-4B16-438A-A4F6-6B227B43DFA4}" srcOrd="0" destOrd="0" presId="urn:microsoft.com/office/officeart/2005/8/layout/lProcess2"/>
    <dgm:cxn modelId="{D9F7E8DB-1B76-4027-A3D4-D9EB2ABF77FF}" srcId="{61AE7DB7-71F6-4907-A7F0-9D9D0C416471}" destId="{2211CB0E-C7FA-4B3F-94BF-CB7354FD4D6B}" srcOrd="0" destOrd="0" parTransId="{BDAC73B4-6C9E-471D-A941-623F36B27164}" sibTransId="{227194C9-8B0B-4F28-85A3-2134544D3A32}"/>
    <dgm:cxn modelId="{228FFF36-2DBC-4764-BC18-C34FEE04C3F2}" type="presOf" srcId="{3669B368-259F-4162-B48D-8076FB31D0CF}" destId="{28F286F8-8869-45C8-A629-BA2D863EEA5C}" srcOrd="0" destOrd="0" presId="urn:microsoft.com/office/officeart/2005/8/layout/lProcess2"/>
    <dgm:cxn modelId="{2D921AC2-BF9A-4A02-97DB-3E2BFA591C0C}" type="presOf" srcId="{CF6F5C10-4784-45DF-A0C1-A26089FB0CFC}" destId="{C40BB998-26C4-46C6-A7AF-58D5B60E2A11}" srcOrd="0" destOrd="0" presId="urn:microsoft.com/office/officeart/2005/8/layout/lProcess2"/>
    <dgm:cxn modelId="{4D0EF19C-BFBC-4FE4-A728-89E2213355DD}" type="presOf" srcId="{EEEBD278-F2ED-42C7-89C0-659B775DE57F}" destId="{672A63E2-8A02-4477-9269-0A3982D03CB0}" srcOrd="0" destOrd="0" presId="urn:microsoft.com/office/officeart/2005/8/layout/lProcess2"/>
    <dgm:cxn modelId="{9D4D1B75-1EF8-4AC1-AF84-B0135CA20125}" srcId="{61AE7DB7-71F6-4907-A7F0-9D9D0C416471}" destId="{7892D956-1A85-41BC-9E44-BF292272B690}" srcOrd="2" destOrd="0" parTransId="{B2C96FA8-DC35-48D1-BDA4-4048C05E3E55}" sibTransId="{E14F9EB2-DDD2-4936-8DE0-4D63DC9F7AA2}"/>
    <dgm:cxn modelId="{672ABBA5-6799-43AB-82F6-2F25CDE6B275}" srcId="{CF6F5C10-4784-45DF-A0C1-A26089FB0CFC}" destId="{65081869-329C-475D-AC96-A59BDFD2379F}" srcOrd="2" destOrd="0" parTransId="{06D7695E-A865-4E86-B763-2925182ECBED}" sibTransId="{10605A0D-4030-4386-94B8-18D654FA62AC}"/>
    <dgm:cxn modelId="{7E7618DE-6464-4577-A1DE-C393E13A1CE5}" type="presOf" srcId="{7892D956-1A85-41BC-9E44-BF292272B690}" destId="{2308A92C-C5D6-4647-BECC-EB03C4D1D0C1}" srcOrd="0" destOrd="0" presId="urn:microsoft.com/office/officeart/2005/8/layout/lProcess2"/>
    <dgm:cxn modelId="{EF171698-B305-4B7D-A794-49810DA0B430}" srcId="{CF6F5C10-4784-45DF-A0C1-A26089FB0CFC}" destId="{6940D32A-5383-4E76-A36D-3B3A8CA9AB8D}" srcOrd="3" destOrd="0" parTransId="{665158F8-9BAD-4FE5-B150-2918C82D556E}" sibTransId="{1627FB4F-050D-468A-B571-D3F7ED86ED81}"/>
    <dgm:cxn modelId="{108D0693-DB2D-45CA-A8A0-70EEF95588D0}" type="presParOf" srcId="{C40BB998-26C4-46C6-A7AF-58D5B60E2A11}" destId="{4D7287A5-1746-4205-AFE5-7C3E514026A2}" srcOrd="0" destOrd="0" presId="urn:microsoft.com/office/officeart/2005/8/layout/lProcess2"/>
    <dgm:cxn modelId="{6C673FA6-3CB1-40B1-AFB4-8FA177079D70}" type="presParOf" srcId="{4D7287A5-1746-4205-AFE5-7C3E514026A2}" destId="{4EB7F6D4-4651-434F-A4B7-79010C5828C9}" srcOrd="0" destOrd="0" presId="urn:microsoft.com/office/officeart/2005/8/layout/lProcess2"/>
    <dgm:cxn modelId="{8900E59E-6A0A-4FEA-BF27-B303C5A19ACD}" type="presParOf" srcId="{4D7287A5-1746-4205-AFE5-7C3E514026A2}" destId="{27553DE7-6716-4D31-8B7D-53BD004421E4}" srcOrd="1" destOrd="0" presId="urn:microsoft.com/office/officeart/2005/8/layout/lProcess2"/>
    <dgm:cxn modelId="{E6DE7CF0-F567-4C68-B626-D1A35E802E3D}" type="presParOf" srcId="{4D7287A5-1746-4205-AFE5-7C3E514026A2}" destId="{9B4B97A5-F624-4ED8-9A7C-74B6F68E01C6}" srcOrd="2" destOrd="0" presId="urn:microsoft.com/office/officeart/2005/8/layout/lProcess2"/>
    <dgm:cxn modelId="{1C7CD838-A589-4EBF-9631-C9E00C29087F}" type="presParOf" srcId="{9B4B97A5-F624-4ED8-9A7C-74B6F68E01C6}" destId="{7EF1BC4E-E0D4-458D-8712-BE98BFEA54B0}" srcOrd="0" destOrd="0" presId="urn:microsoft.com/office/officeart/2005/8/layout/lProcess2"/>
    <dgm:cxn modelId="{2E970F71-DFBB-43BF-9276-F49C11D9FB41}" type="presParOf" srcId="{7EF1BC4E-E0D4-458D-8712-BE98BFEA54B0}" destId="{2E48222C-DD7E-445E-9D13-C136BD5D4E64}" srcOrd="0" destOrd="0" presId="urn:microsoft.com/office/officeart/2005/8/layout/lProcess2"/>
    <dgm:cxn modelId="{1A58B9CC-241F-40FB-8DEF-BFA2DD1CF840}" type="presParOf" srcId="{C40BB998-26C4-46C6-A7AF-58D5B60E2A11}" destId="{324381AB-4F53-4598-842E-44B6C2C73B7B}" srcOrd="1" destOrd="0" presId="urn:microsoft.com/office/officeart/2005/8/layout/lProcess2"/>
    <dgm:cxn modelId="{29B19D59-7C8C-4699-A9FF-154B44414201}" type="presParOf" srcId="{C40BB998-26C4-46C6-A7AF-58D5B60E2A11}" destId="{41D73936-6C2D-44DD-8867-7A2D0EB38C4A}" srcOrd="2" destOrd="0" presId="urn:microsoft.com/office/officeart/2005/8/layout/lProcess2"/>
    <dgm:cxn modelId="{66F37ECF-221E-4BEE-8A0A-E66F4DE58FA9}" type="presParOf" srcId="{41D73936-6C2D-44DD-8867-7A2D0EB38C4A}" destId="{5C0E0DF5-F66B-4CC2-A3BA-6DFE99C81C35}" srcOrd="0" destOrd="0" presId="urn:microsoft.com/office/officeart/2005/8/layout/lProcess2"/>
    <dgm:cxn modelId="{E6069837-3F09-420D-A95C-E5748E54FE05}" type="presParOf" srcId="{41D73936-6C2D-44DD-8867-7A2D0EB38C4A}" destId="{4E1A0AD2-627A-4DA2-82ED-7C7160D749D3}" srcOrd="1" destOrd="0" presId="urn:microsoft.com/office/officeart/2005/8/layout/lProcess2"/>
    <dgm:cxn modelId="{1491DD3B-8A41-4F85-8F20-34EF8C5736D8}" type="presParOf" srcId="{41D73936-6C2D-44DD-8867-7A2D0EB38C4A}" destId="{7E6A4971-BF29-4402-9F72-525D3AE96987}" srcOrd="2" destOrd="0" presId="urn:microsoft.com/office/officeart/2005/8/layout/lProcess2"/>
    <dgm:cxn modelId="{B8FA29E6-B97F-4B31-91DC-97679F3B111E}" type="presParOf" srcId="{7E6A4971-BF29-4402-9F72-525D3AE96987}" destId="{6A47F5A5-879D-42AC-BBFB-092AA9EB6844}" srcOrd="0" destOrd="0" presId="urn:microsoft.com/office/officeart/2005/8/layout/lProcess2"/>
    <dgm:cxn modelId="{1F800328-70EB-49F6-8AE5-DB9EBA15FA9D}" type="presParOf" srcId="{6A47F5A5-879D-42AC-BBFB-092AA9EB6844}" destId="{672A63E2-8A02-4477-9269-0A3982D03CB0}" srcOrd="0" destOrd="0" presId="urn:microsoft.com/office/officeart/2005/8/layout/lProcess2"/>
    <dgm:cxn modelId="{68EAE484-C204-4C86-BCB4-088B49921CB3}" type="presParOf" srcId="{6A47F5A5-879D-42AC-BBFB-092AA9EB6844}" destId="{2F317E73-2ED2-49C1-9B9E-168F206884BF}" srcOrd="1" destOrd="0" presId="urn:microsoft.com/office/officeart/2005/8/layout/lProcess2"/>
    <dgm:cxn modelId="{FF39860F-7541-4A09-B913-FD9F6FF3D202}" type="presParOf" srcId="{6A47F5A5-879D-42AC-BBFB-092AA9EB6844}" destId="{28F286F8-8869-45C8-A629-BA2D863EEA5C}" srcOrd="2" destOrd="0" presId="urn:microsoft.com/office/officeart/2005/8/layout/lProcess2"/>
    <dgm:cxn modelId="{1A012FEC-0AF3-4BC2-958C-7658C2A6AF14}" type="presParOf" srcId="{6A47F5A5-879D-42AC-BBFB-092AA9EB6844}" destId="{492F8C3D-0F69-4801-B16E-159839A05ECA}" srcOrd="3" destOrd="0" presId="urn:microsoft.com/office/officeart/2005/8/layout/lProcess2"/>
    <dgm:cxn modelId="{E52642FD-A86D-4EBF-B8F6-1EDA23BD25F7}" type="presParOf" srcId="{6A47F5A5-879D-42AC-BBFB-092AA9EB6844}" destId="{DCBEF78B-3BB0-4EE5-BF23-2ACE5F150D84}" srcOrd="4" destOrd="0" presId="urn:microsoft.com/office/officeart/2005/8/layout/lProcess2"/>
    <dgm:cxn modelId="{C737B97A-AE37-4E2A-9418-09AB0EBD4684}" type="presParOf" srcId="{C40BB998-26C4-46C6-A7AF-58D5B60E2A11}" destId="{58FFCD5F-ABD7-4582-915D-7385210C3444}" srcOrd="3" destOrd="0" presId="urn:microsoft.com/office/officeart/2005/8/layout/lProcess2"/>
    <dgm:cxn modelId="{02E672BA-4798-4952-844D-EEA30E8BA9D4}" type="presParOf" srcId="{C40BB998-26C4-46C6-A7AF-58D5B60E2A11}" destId="{2663A3AD-8BB9-49BE-B832-C239217F3E99}" srcOrd="4" destOrd="0" presId="urn:microsoft.com/office/officeart/2005/8/layout/lProcess2"/>
    <dgm:cxn modelId="{815487D9-D398-4639-9A38-7C70AAD183C6}" type="presParOf" srcId="{2663A3AD-8BB9-49BE-B832-C239217F3E99}" destId="{FD2EDC87-E174-42F5-85B4-CF32D0552FC5}" srcOrd="0" destOrd="0" presId="urn:microsoft.com/office/officeart/2005/8/layout/lProcess2"/>
    <dgm:cxn modelId="{78A283CF-497E-4E4A-BE4C-DCCDC54A9D98}" type="presParOf" srcId="{2663A3AD-8BB9-49BE-B832-C239217F3E99}" destId="{FF47FEC8-09F2-4797-9C80-DCF4C849AC8A}" srcOrd="1" destOrd="0" presId="urn:microsoft.com/office/officeart/2005/8/layout/lProcess2"/>
    <dgm:cxn modelId="{55BF6011-C448-40F2-A036-8386C0379BB8}" type="presParOf" srcId="{2663A3AD-8BB9-49BE-B832-C239217F3E99}" destId="{49803C81-9425-4E00-9E09-3C8ADBA0EEA7}" srcOrd="2" destOrd="0" presId="urn:microsoft.com/office/officeart/2005/8/layout/lProcess2"/>
    <dgm:cxn modelId="{3CA691A3-66E3-4207-B87D-F435C76A252A}" type="presParOf" srcId="{49803C81-9425-4E00-9E09-3C8ADBA0EEA7}" destId="{4677C0AA-FC96-4ED9-8D89-6B5FDF66FDFF}" srcOrd="0" destOrd="0" presId="urn:microsoft.com/office/officeart/2005/8/layout/lProcess2"/>
    <dgm:cxn modelId="{9C36B735-B34A-4B84-8F8E-4DCE47107929}" type="presParOf" srcId="{4677C0AA-FC96-4ED9-8D89-6B5FDF66FDFF}" destId="{63F3A392-5729-4779-A25C-787587E77536}" srcOrd="0" destOrd="0" presId="urn:microsoft.com/office/officeart/2005/8/layout/lProcess2"/>
    <dgm:cxn modelId="{35FBB41C-CEAB-4628-BACA-F2D5EB6AE569}" type="presParOf" srcId="{4677C0AA-FC96-4ED9-8D89-6B5FDF66FDFF}" destId="{0C2162E5-553D-49F1-80C4-ACCA8536D182}" srcOrd="1" destOrd="0" presId="urn:microsoft.com/office/officeart/2005/8/layout/lProcess2"/>
    <dgm:cxn modelId="{7F2E7D74-C6FD-46DD-A367-CF0E3EF1F8A0}" type="presParOf" srcId="{4677C0AA-FC96-4ED9-8D89-6B5FDF66FDFF}" destId="{A7C6B453-776D-42FC-A59A-30D76EA0E11D}" srcOrd="2" destOrd="0" presId="urn:microsoft.com/office/officeart/2005/8/layout/lProcess2"/>
    <dgm:cxn modelId="{9B191487-1A86-48BD-A3B8-2CF02A1C2753}" type="presParOf" srcId="{4677C0AA-FC96-4ED9-8D89-6B5FDF66FDFF}" destId="{28C02524-83E6-4506-BA6F-A365577760E5}" srcOrd="3" destOrd="0" presId="urn:microsoft.com/office/officeart/2005/8/layout/lProcess2"/>
    <dgm:cxn modelId="{6F29D661-3AD8-4E79-8FC8-CD18C9C814E8}" type="presParOf" srcId="{4677C0AA-FC96-4ED9-8D89-6B5FDF66FDFF}" destId="{1942CEDF-D734-459E-9689-D70A9F1952F8}" srcOrd="4" destOrd="0" presId="urn:microsoft.com/office/officeart/2005/8/layout/lProcess2"/>
    <dgm:cxn modelId="{99C49668-0558-49A0-804B-F1F14238D34B}" type="presParOf" srcId="{C40BB998-26C4-46C6-A7AF-58D5B60E2A11}" destId="{109A1835-8B07-4FAE-8C35-218D2FB643B0}" srcOrd="5" destOrd="0" presId="urn:microsoft.com/office/officeart/2005/8/layout/lProcess2"/>
    <dgm:cxn modelId="{CAB8D5CE-6281-4F31-AC5B-63F6D251384B}" type="presParOf" srcId="{C40BB998-26C4-46C6-A7AF-58D5B60E2A11}" destId="{01678C0E-A24C-4727-8010-CE3ACEB0EEBD}" srcOrd="6" destOrd="0" presId="urn:microsoft.com/office/officeart/2005/8/layout/lProcess2"/>
    <dgm:cxn modelId="{22102B63-B0D0-449E-B814-3FD5514A9350}" type="presParOf" srcId="{01678C0E-A24C-4727-8010-CE3ACEB0EEBD}" destId="{0705D763-63A5-4D0E-8993-D24115BF58E6}" srcOrd="0" destOrd="0" presId="urn:microsoft.com/office/officeart/2005/8/layout/lProcess2"/>
    <dgm:cxn modelId="{7A8C2AA3-1DEF-4786-B103-E6C32A49EC6A}" type="presParOf" srcId="{01678C0E-A24C-4727-8010-CE3ACEB0EEBD}" destId="{C46984D2-707A-4080-98C8-3C29CC53159A}" srcOrd="1" destOrd="0" presId="urn:microsoft.com/office/officeart/2005/8/layout/lProcess2"/>
    <dgm:cxn modelId="{56693D1F-48E1-4816-A67C-3656DC2D4ADA}" type="presParOf" srcId="{01678C0E-A24C-4727-8010-CE3ACEB0EEBD}" destId="{435B4373-401C-450D-AB24-0C0BCC5297DE}" srcOrd="2" destOrd="0" presId="urn:microsoft.com/office/officeart/2005/8/layout/lProcess2"/>
    <dgm:cxn modelId="{956A3E03-772B-47FD-8D62-8AF283F09C0B}" type="presParOf" srcId="{435B4373-401C-450D-AB24-0C0BCC5297DE}" destId="{17D4CA00-D768-4407-87BC-80F032AC16FC}" srcOrd="0" destOrd="0" presId="urn:microsoft.com/office/officeart/2005/8/layout/lProcess2"/>
    <dgm:cxn modelId="{919CF093-2DB4-4768-BBE0-A1455D8CB25B}" type="presParOf" srcId="{17D4CA00-D768-4407-87BC-80F032AC16FC}" destId="{1FCE4866-47A1-4DDC-96D2-B589B49607A9}" srcOrd="0" destOrd="0" presId="urn:microsoft.com/office/officeart/2005/8/layout/lProcess2"/>
    <dgm:cxn modelId="{B531DE13-1973-47B5-904A-21296B76B1C3}" type="presParOf" srcId="{17D4CA00-D768-4407-87BC-80F032AC16FC}" destId="{6C538769-62DC-4576-8638-1EDD47EA6222}" srcOrd="1" destOrd="0" presId="urn:microsoft.com/office/officeart/2005/8/layout/lProcess2"/>
    <dgm:cxn modelId="{05273BBE-B3F7-4D63-A5DB-281A1A70AF4C}" type="presParOf" srcId="{17D4CA00-D768-4407-87BC-80F032AC16FC}" destId="{B1076197-22F6-4614-9819-B8E78CDCDBEF}" srcOrd="2" destOrd="0" presId="urn:microsoft.com/office/officeart/2005/8/layout/lProcess2"/>
    <dgm:cxn modelId="{660B069F-5043-463D-B113-C73596B5ED60}" type="presParOf" srcId="{17D4CA00-D768-4407-87BC-80F032AC16FC}" destId="{774623C5-884A-460C-9810-D49046194A31}" srcOrd="3" destOrd="0" presId="urn:microsoft.com/office/officeart/2005/8/layout/lProcess2"/>
    <dgm:cxn modelId="{7CB0CFF3-1B68-4FCE-8653-BDB9633CECC6}" type="presParOf" srcId="{17D4CA00-D768-4407-87BC-80F032AC16FC}" destId="{F444BF9E-1994-47DB-9F94-A642881F96B9}" srcOrd="4" destOrd="0" presId="urn:microsoft.com/office/officeart/2005/8/layout/lProcess2"/>
    <dgm:cxn modelId="{24FCADBD-5FBC-4FBC-B826-53242A9A5316}" type="presParOf" srcId="{C40BB998-26C4-46C6-A7AF-58D5B60E2A11}" destId="{9D131ED5-5F2A-4FE6-A4C7-2163062A778B}" srcOrd="7" destOrd="0" presId="urn:microsoft.com/office/officeart/2005/8/layout/lProcess2"/>
    <dgm:cxn modelId="{32B38038-433D-4B3D-BB4A-9497691A3386}" type="presParOf" srcId="{C40BB998-26C4-46C6-A7AF-58D5B60E2A11}" destId="{2554752D-AE0A-46CA-A4BA-07176577F2EE}" srcOrd="8" destOrd="0" presId="urn:microsoft.com/office/officeart/2005/8/layout/lProcess2"/>
    <dgm:cxn modelId="{588C686A-0E8D-4C55-9948-A995533A8732}" type="presParOf" srcId="{2554752D-AE0A-46CA-A4BA-07176577F2EE}" destId="{00416E1B-4B16-438A-A4F6-6B227B43DFA4}" srcOrd="0" destOrd="0" presId="urn:microsoft.com/office/officeart/2005/8/layout/lProcess2"/>
    <dgm:cxn modelId="{EEAFD969-D0C3-443B-8D8A-57C49A872638}" type="presParOf" srcId="{2554752D-AE0A-46CA-A4BA-07176577F2EE}" destId="{7D5F7C77-949F-447F-B5EA-BEA26F2CB266}" srcOrd="1" destOrd="0" presId="urn:microsoft.com/office/officeart/2005/8/layout/lProcess2"/>
    <dgm:cxn modelId="{ECDDE469-F870-474B-910F-119B1460EA46}" type="presParOf" srcId="{2554752D-AE0A-46CA-A4BA-07176577F2EE}" destId="{4797345C-84B2-4CD5-8D7F-F83BC6376C4C}" srcOrd="2" destOrd="0" presId="urn:microsoft.com/office/officeart/2005/8/layout/lProcess2"/>
    <dgm:cxn modelId="{9F79DFBE-DAE8-4743-8C2E-D383D6D5E2BD}" type="presParOf" srcId="{4797345C-84B2-4CD5-8D7F-F83BC6376C4C}" destId="{35A38B23-082C-45B4-99F1-AABDB0F3F8A9}" srcOrd="0" destOrd="0" presId="urn:microsoft.com/office/officeart/2005/8/layout/lProcess2"/>
    <dgm:cxn modelId="{CEC6438D-088B-48C0-BAC3-9FA550C90C83}" type="presParOf" srcId="{35A38B23-082C-45B4-99F1-AABDB0F3F8A9}" destId="{0787BF77-CECB-4150-92C6-5E0459019493}" srcOrd="0" destOrd="0" presId="urn:microsoft.com/office/officeart/2005/8/layout/lProcess2"/>
    <dgm:cxn modelId="{DDE74AB9-22D5-4CF0-98EA-1B387CB5AF72}" type="presParOf" srcId="{35A38B23-082C-45B4-99F1-AABDB0F3F8A9}" destId="{8E15085C-93EA-4DE5-A3C2-4ABA662024B6}" srcOrd="1" destOrd="0" presId="urn:microsoft.com/office/officeart/2005/8/layout/lProcess2"/>
    <dgm:cxn modelId="{EF2649DC-D88B-4126-B912-C3E075BC26C6}" type="presParOf" srcId="{35A38B23-082C-45B4-99F1-AABDB0F3F8A9}" destId="{782D68EF-04D9-4790-A877-F7969F8E57D6}" srcOrd="2" destOrd="0" presId="urn:microsoft.com/office/officeart/2005/8/layout/lProcess2"/>
    <dgm:cxn modelId="{E85B61A1-0BE4-4028-9B2B-C444F5EE5CD2}" type="presParOf" srcId="{35A38B23-082C-45B4-99F1-AABDB0F3F8A9}" destId="{45C2A5ED-FD74-4BC3-8B8B-24200018F336}" srcOrd="3" destOrd="0" presId="urn:microsoft.com/office/officeart/2005/8/layout/lProcess2"/>
    <dgm:cxn modelId="{2D5F2398-398A-44CC-ABC5-3E5868E92C37}" type="presParOf" srcId="{35A38B23-082C-45B4-99F1-AABDB0F3F8A9}" destId="{2308A92C-C5D6-4647-BECC-EB03C4D1D0C1}" srcOrd="4" destOrd="0" presId="urn:microsoft.com/office/officeart/2005/8/layout/lProcess2"/>
    <dgm:cxn modelId="{91D58190-DC36-4DB4-83C9-453ACCA5640F}" type="presParOf" srcId="{35A38B23-082C-45B4-99F1-AABDB0F3F8A9}" destId="{6EC7825A-1396-4FEF-8D51-5598270FE6F4}" srcOrd="5" destOrd="0" presId="urn:microsoft.com/office/officeart/2005/8/layout/lProcess2"/>
    <dgm:cxn modelId="{EDE6056F-7FF9-4C3A-8187-811087758DB6}" type="presParOf" srcId="{35A38B23-082C-45B4-99F1-AABDB0F3F8A9}" destId="{306BD981-81FD-4036-92CD-6A244692F3ED}" srcOrd="6" destOrd="0" presId="urn:microsoft.com/office/officeart/2005/8/layout/lProcess2"/>
    <dgm:cxn modelId="{881D41DA-93B2-4314-89AD-02AC1165A56F}" type="presParOf" srcId="{C40BB998-26C4-46C6-A7AF-58D5B60E2A11}" destId="{0330E730-2356-4DA9-98FD-843D94B9C253}" srcOrd="9" destOrd="0" presId="urn:microsoft.com/office/officeart/2005/8/layout/lProcess2"/>
    <dgm:cxn modelId="{EBA5061B-86AA-40B4-BD74-357F01FDCFD6}" type="presParOf" srcId="{C40BB998-26C4-46C6-A7AF-58D5B60E2A11}" destId="{7FE83D36-D1B1-4C8C-B02D-ECC702E1F0B1}" srcOrd="10" destOrd="0" presId="urn:microsoft.com/office/officeart/2005/8/layout/lProcess2"/>
    <dgm:cxn modelId="{187722D6-F34A-4539-BE01-8B89E0090BF3}" type="presParOf" srcId="{7FE83D36-D1B1-4C8C-B02D-ECC702E1F0B1}" destId="{81BA462C-AA62-4A71-BB04-7904D96D2B77}" srcOrd="0" destOrd="0" presId="urn:microsoft.com/office/officeart/2005/8/layout/lProcess2"/>
    <dgm:cxn modelId="{1372F94C-DE97-4C6A-9D3C-DA923A623E9B}" type="presParOf" srcId="{7FE83D36-D1B1-4C8C-B02D-ECC702E1F0B1}" destId="{A6ABC283-9505-4A5B-B90E-F3F53D89C320}" srcOrd="1" destOrd="0" presId="urn:microsoft.com/office/officeart/2005/8/layout/lProcess2"/>
    <dgm:cxn modelId="{3478527B-45CE-424B-89DD-12559CB5387F}" type="presParOf" srcId="{7FE83D36-D1B1-4C8C-B02D-ECC702E1F0B1}" destId="{89C94D91-7F1F-4396-B85D-4918BE96C18A}" srcOrd="2" destOrd="0" presId="urn:microsoft.com/office/officeart/2005/8/layout/lProcess2"/>
    <dgm:cxn modelId="{FCC3A745-7CB9-43FC-9A68-5D5D05BC619E}" type="presParOf" srcId="{89C94D91-7F1F-4396-B85D-4918BE96C18A}" destId="{A9F8B4DC-356A-44A9-BCA4-472AE987464B}" srcOrd="0" destOrd="0" presId="urn:microsoft.com/office/officeart/2005/8/layout/lProcess2"/>
    <dgm:cxn modelId="{0A685454-C61F-45DC-B299-3FC3723846E9}" type="presParOf" srcId="{A9F8B4DC-356A-44A9-BCA4-472AE987464B}" destId="{21107C77-05F3-4255-8986-1C8709F918EE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B1FD90-13CA-4F9A-A692-04E4CFFF7A67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</dgm:pt>
    <dgm:pt modelId="{948503B6-06B9-492A-A86F-FE9EFEFB48B2}">
      <dgm:prSet phldrT="[Text]"/>
      <dgm:spPr/>
      <dgm:t>
        <a:bodyPr/>
        <a:lstStyle/>
        <a:p>
          <a:r>
            <a:rPr lang="en-DE" dirty="0" smtClean="0"/>
            <a:t>Can we create </a:t>
          </a:r>
          <a:r>
            <a:rPr lang="en-DE" b="1" i="1" dirty="0" smtClean="0"/>
            <a:t>good</a:t>
          </a:r>
          <a:r>
            <a:rPr lang="en-DE" b="1" dirty="0" smtClean="0"/>
            <a:t> predictive models</a:t>
          </a:r>
          <a:r>
            <a:rPr lang="en-DE" dirty="0" smtClean="0"/>
            <a:t> for User Lifetime?</a:t>
          </a:r>
          <a:endParaRPr lang="en-US" dirty="0"/>
        </a:p>
      </dgm:t>
    </dgm:pt>
    <dgm:pt modelId="{E6476517-A7B2-4634-9789-851BCE4EFEA1}" type="parTrans" cxnId="{D5A30474-2005-4994-A3EA-375D2C2E8397}">
      <dgm:prSet/>
      <dgm:spPr/>
      <dgm:t>
        <a:bodyPr/>
        <a:lstStyle/>
        <a:p>
          <a:endParaRPr lang="en-US"/>
        </a:p>
      </dgm:t>
    </dgm:pt>
    <dgm:pt modelId="{EAE8C6B0-AE94-4E6D-9374-712B280D30B8}" type="sibTrans" cxnId="{D5A30474-2005-4994-A3EA-375D2C2E8397}">
      <dgm:prSet/>
      <dgm:spPr>
        <a:solidFill>
          <a:schemeClr val="bg1">
            <a:lumMod val="65000"/>
          </a:schemeClr>
        </a:solidFill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B6E712C9-7792-4E04-8573-9AE9C13E15B2}">
      <dgm:prSet phldrT="[Text]"/>
      <dgm:spPr/>
      <dgm:t>
        <a:bodyPr/>
        <a:lstStyle/>
        <a:p>
          <a:r>
            <a:rPr lang="en-DE" dirty="0" smtClean="0"/>
            <a:t>Do community-tailored models </a:t>
          </a:r>
          <a:r>
            <a:rPr lang="en-DE" b="1" dirty="0" smtClean="0"/>
            <a:t>generalize</a:t>
          </a:r>
          <a:r>
            <a:rPr lang="en-DE" dirty="0" smtClean="0"/>
            <a:t>?</a:t>
          </a:r>
          <a:endParaRPr lang="en-US" dirty="0"/>
        </a:p>
      </dgm:t>
    </dgm:pt>
    <dgm:pt modelId="{5EFF128A-86EC-49E2-BB47-33D3462E9A8C}" type="parTrans" cxnId="{5132D654-EAE4-4CB3-9FE2-DD45085FFEDA}">
      <dgm:prSet/>
      <dgm:spPr/>
      <dgm:t>
        <a:bodyPr/>
        <a:lstStyle/>
        <a:p>
          <a:endParaRPr lang="en-US"/>
        </a:p>
      </dgm:t>
    </dgm:pt>
    <dgm:pt modelId="{E7D65129-2607-4247-91C0-1D0D0E15D64F}" type="sibTrans" cxnId="{5132D654-EAE4-4CB3-9FE2-DD45085FFEDA}">
      <dgm:prSet/>
      <dgm:spPr>
        <a:solidFill>
          <a:schemeClr val="bg1">
            <a:lumMod val="65000"/>
          </a:schemeClr>
        </a:solidFill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EDC4C819-AF1C-47B1-AFDB-A7C6688936FA}">
      <dgm:prSet phldrT="[Text]"/>
      <dgm:spPr/>
      <dgm:t>
        <a:bodyPr/>
        <a:lstStyle/>
        <a:p>
          <a:r>
            <a:rPr lang="en-DE" dirty="0" smtClean="0"/>
            <a:t>What do we </a:t>
          </a:r>
          <a:r>
            <a:rPr lang="en-DE" b="1" dirty="0" smtClean="0"/>
            <a:t>learn </a:t>
          </a:r>
          <a:r>
            <a:rPr lang="en-DE" dirty="0" smtClean="0"/>
            <a:t>from built models &amp; their application?</a:t>
          </a:r>
          <a:endParaRPr lang="en-US" dirty="0"/>
        </a:p>
      </dgm:t>
    </dgm:pt>
    <dgm:pt modelId="{39D959D5-95AE-4238-A8EA-4CC3D70497E8}" type="parTrans" cxnId="{17FA91A9-94DC-4A17-A57C-265FC68846E1}">
      <dgm:prSet/>
      <dgm:spPr/>
      <dgm:t>
        <a:bodyPr/>
        <a:lstStyle/>
        <a:p>
          <a:endParaRPr lang="en-US"/>
        </a:p>
      </dgm:t>
    </dgm:pt>
    <dgm:pt modelId="{20492A3B-F488-402F-B7C2-C099311FF3AC}" type="sibTrans" cxnId="{17FA91A9-94DC-4A17-A57C-265FC68846E1}">
      <dgm:prSet/>
      <dgm:spPr/>
      <dgm:t>
        <a:bodyPr/>
        <a:lstStyle/>
        <a:p>
          <a:endParaRPr lang="en-US"/>
        </a:p>
      </dgm:t>
    </dgm:pt>
    <dgm:pt modelId="{6EDBD9E6-05E1-4348-9F4D-270D6CBEC878}" type="pres">
      <dgm:prSet presAssocID="{95B1FD90-13CA-4F9A-A692-04E4CFFF7A67}" presName="outerComposite" presStyleCnt="0">
        <dgm:presLayoutVars>
          <dgm:chMax val="5"/>
          <dgm:dir/>
          <dgm:resizeHandles val="exact"/>
        </dgm:presLayoutVars>
      </dgm:prSet>
      <dgm:spPr/>
    </dgm:pt>
    <dgm:pt modelId="{3294DB07-5B90-4FEA-B4BD-51666E61B3FF}" type="pres">
      <dgm:prSet presAssocID="{95B1FD90-13CA-4F9A-A692-04E4CFFF7A67}" presName="dummyMaxCanvas" presStyleCnt="0">
        <dgm:presLayoutVars/>
      </dgm:prSet>
      <dgm:spPr/>
    </dgm:pt>
    <dgm:pt modelId="{A5724618-9BF6-4DB2-AE5A-B73028B43900}" type="pres">
      <dgm:prSet presAssocID="{95B1FD90-13CA-4F9A-A692-04E4CFFF7A67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B866EF-0A4F-44DE-9E2F-985470C2A55A}" type="pres">
      <dgm:prSet presAssocID="{95B1FD90-13CA-4F9A-A692-04E4CFFF7A67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A0E1CA-83FF-44F7-9760-87FDF4869768}" type="pres">
      <dgm:prSet presAssocID="{95B1FD90-13CA-4F9A-A692-04E4CFFF7A67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BDF6FA-59F9-49A3-BECB-472BC47AA91A}" type="pres">
      <dgm:prSet presAssocID="{95B1FD90-13CA-4F9A-A692-04E4CFFF7A67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3C42BF-0277-4864-9DAC-E1E9FAA3668C}" type="pres">
      <dgm:prSet presAssocID="{95B1FD90-13CA-4F9A-A692-04E4CFFF7A67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82D428-3FE6-4DDC-9839-EAE7968DC84E}" type="pres">
      <dgm:prSet presAssocID="{95B1FD90-13CA-4F9A-A692-04E4CFFF7A67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2820F8-2DBB-4DDE-912A-51CD5FB2E57A}" type="pres">
      <dgm:prSet presAssocID="{95B1FD90-13CA-4F9A-A692-04E4CFFF7A67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3B15A2-25C6-4687-A58C-D04E187828FC}" type="pres">
      <dgm:prSet presAssocID="{95B1FD90-13CA-4F9A-A692-04E4CFFF7A67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3C8FE0-7D35-4022-A089-7C83B10BEB90}" type="presOf" srcId="{948503B6-06B9-492A-A86F-FE9EFEFB48B2}" destId="{1C82D428-3FE6-4DDC-9839-EAE7968DC84E}" srcOrd="1" destOrd="0" presId="urn:microsoft.com/office/officeart/2005/8/layout/vProcess5"/>
    <dgm:cxn modelId="{D5A30474-2005-4994-A3EA-375D2C2E8397}" srcId="{95B1FD90-13CA-4F9A-A692-04E4CFFF7A67}" destId="{948503B6-06B9-492A-A86F-FE9EFEFB48B2}" srcOrd="0" destOrd="0" parTransId="{E6476517-A7B2-4634-9789-851BCE4EFEA1}" sibTransId="{EAE8C6B0-AE94-4E6D-9374-712B280D30B8}"/>
    <dgm:cxn modelId="{D57AFDDC-EC86-413E-9A76-8477D794CAF2}" type="presOf" srcId="{EDC4C819-AF1C-47B1-AFDB-A7C6688936FA}" destId="{D63B15A2-25C6-4687-A58C-D04E187828FC}" srcOrd="1" destOrd="0" presId="urn:microsoft.com/office/officeart/2005/8/layout/vProcess5"/>
    <dgm:cxn modelId="{2400E089-19B4-420A-978A-5B39D6507FE2}" type="presOf" srcId="{948503B6-06B9-492A-A86F-FE9EFEFB48B2}" destId="{A5724618-9BF6-4DB2-AE5A-B73028B43900}" srcOrd="0" destOrd="0" presId="urn:microsoft.com/office/officeart/2005/8/layout/vProcess5"/>
    <dgm:cxn modelId="{AA3BAC0B-D63F-4887-BCEF-71F37C7B267D}" type="presOf" srcId="{B6E712C9-7792-4E04-8573-9AE9C13E15B2}" destId="{42B866EF-0A4F-44DE-9E2F-985470C2A55A}" srcOrd="0" destOrd="0" presId="urn:microsoft.com/office/officeart/2005/8/layout/vProcess5"/>
    <dgm:cxn modelId="{17FA91A9-94DC-4A17-A57C-265FC68846E1}" srcId="{95B1FD90-13CA-4F9A-A692-04E4CFFF7A67}" destId="{EDC4C819-AF1C-47B1-AFDB-A7C6688936FA}" srcOrd="2" destOrd="0" parTransId="{39D959D5-95AE-4238-A8EA-4CC3D70497E8}" sibTransId="{20492A3B-F488-402F-B7C2-C099311FF3AC}"/>
    <dgm:cxn modelId="{AC52DCAD-4E77-471F-89FE-96E94D6085FE}" type="presOf" srcId="{B6E712C9-7792-4E04-8573-9AE9C13E15B2}" destId="{222820F8-2DBB-4DDE-912A-51CD5FB2E57A}" srcOrd="1" destOrd="0" presId="urn:microsoft.com/office/officeart/2005/8/layout/vProcess5"/>
    <dgm:cxn modelId="{40507EA2-DDA7-4772-A2BD-D8BADE365863}" type="presOf" srcId="{EAE8C6B0-AE94-4E6D-9374-712B280D30B8}" destId="{93BDF6FA-59F9-49A3-BECB-472BC47AA91A}" srcOrd="0" destOrd="0" presId="urn:microsoft.com/office/officeart/2005/8/layout/vProcess5"/>
    <dgm:cxn modelId="{5132D654-EAE4-4CB3-9FE2-DD45085FFEDA}" srcId="{95B1FD90-13CA-4F9A-A692-04E4CFFF7A67}" destId="{B6E712C9-7792-4E04-8573-9AE9C13E15B2}" srcOrd="1" destOrd="0" parTransId="{5EFF128A-86EC-49E2-BB47-33D3462E9A8C}" sibTransId="{E7D65129-2607-4247-91C0-1D0D0E15D64F}"/>
    <dgm:cxn modelId="{68CD763E-8B5B-449E-977A-85C4A8EBFF70}" type="presOf" srcId="{EDC4C819-AF1C-47B1-AFDB-A7C6688936FA}" destId="{40A0E1CA-83FF-44F7-9760-87FDF4869768}" srcOrd="0" destOrd="0" presId="urn:microsoft.com/office/officeart/2005/8/layout/vProcess5"/>
    <dgm:cxn modelId="{B9D1F3D7-3EB1-4B21-89A1-DC78FBC468FE}" type="presOf" srcId="{E7D65129-2607-4247-91C0-1D0D0E15D64F}" destId="{FD3C42BF-0277-4864-9DAC-E1E9FAA3668C}" srcOrd="0" destOrd="0" presId="urn:microsoft.com/office/officeart/2005/8/layout/vProcess5"/>
    <dgm:cxn modelId="{8779065B-99CE-46E8-9592-E2501BB740BA}" type="presOf" srcId="{95B1FD90-13CA-4F9A-A692-04E4CFFF7A67}" destId="{6EDBD9E6-05E1-4348-9F4D-270D6CBEC878}" srcOrd="0" destOrd="0" presId="urn:microsoft.com/office/officeart/2005/8/layout/vProcess5"/>
    <dgm:cxn modelId="{275D84FC-EF7A-4B94-B06A-D58CB70918F9}" type="presParOf" srcId="{6EDBD9E6-05E1-4348-9F4D-270D6CBEC878}" destId="{3294DB07-5B90-4FEA-B4BD-51666E61B3FF}" srcOrd="0" destOrd="0" presId="urn:microsoft.com/office/officeart/2005/8/layout/vProcess5"/>
    <dgm:cxn modelId="{8DFFBA19-E882-4429-A53D-816A96CD9ADA}" type="presParOf" srcId="{6EDBD9E6-05E1-4348-9F4D-270D6CBEC878}" destId="{A5724618-9BF6-4DB2-AE5A-B73028B43900}" srcOrd="1" destOrd="0" presId="urn:microsoft.com/office/officeart/2005/8/layout/vProcess5"/>
    <dgm:cxn modelId="{6624BDFF-709A-4CE6-AA59-4C445DF81897}" type="presParOf" srcId="{6EDBD9E6-05E1-4348-9F4D-270D6CBEC878}" destId="{42B866EF-0A4F-44DE-9E2F-985470C2A55A}" srcOrd="2" destOrd="0" presId="urn:microsoft.com/office/officeart/2005/8/layout/vProcess5"/>
    <dgm:cxn modelId="{18A4391D-24FD-420D-984F-A069176DE56B}" type="presParOf" srcId="{6EDBD9E6-05E1-4348-9F4D-270D6CBEC878}" destId="{40A0E1CA-83FF-44F7-9760-87FDF4869768}" srcOrd="3" destOrd="0" presId="urn:microsoft.com/office/officeart/2005/8/layout/vProcess5"/>
    <dgm:cxn modelId="{76738159-6A43-47D8-B06C-D83CE8D4199C}" type="presParOf" srcId="{6EDBD9E6-05E1-4348-9F4D-270D6CBEC878}" destId="{93BDF6FA-59F9-49A3-BECB-472BC47AA91A}" srcOrd="4" destOrd="0" presId="urn:microsoft.com/office/officeart/2005/8/layout/vProcess5"/>
    <dgm:cxn modelId="{B47BAF94-1CA4-4CE6-9D56-979F47044D4C}" type="presParOf" srcId="{6EDBD9E6-05E1-4348-9F4D-270D6CBEC878}" destId="{FD3C42BF-0277-4864-9DAC-E1E9FAA3668C}" srcOrd="5" destOrd="0" presId="urn:microsoft.com/office/officeart/2005/8/layout/vProcess5"/>
    <dgm:cxn modelId="{3C9EAAF0-FECE-4C39-A9B0-5A50CD329E65}" type="presParOf" srcId="{6EDBD9E6-05E1-4348-9F4D-270D6CBEC878}" destId="{1C82D428-3FE6-4DDC-9839-EAE7968DC84E}" srcOrd="6" destOrd="0" presId="urn:microsoft.com/office/officeart/2005/8/layout/vProcess5"/>
    <dgm:cxn modelId="{CA2AFDB8-B4D8-46BA-8178-84C23A72D827}" type="presParOf" srcId="{6EDBD9E6-05E1-4348-9F4D-270D6CBEC878}" destId="{222820F8-2DBB-4DDE-912A-51CD5FB2E57A}" srcOrd="7" destOrd="0" presId="urn:microsoft.com/office/officeart/2005/8/layout/vProcess5"/>
    <dgm:cxn modelId="{240C61DC-2112-49BB-8A6F-3AF281027EEB}" type="presParOf" srcId="{6EDBD9E6-05E1-4348-9F4D-270D6CBEC878}" destId="{D63B15A2-25C6-4687-A58C-D04E187828F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24618-9BF6-4DB2-AE5A-B73028B43900}">
      <dsp:nvSpPr>
        <dsp:cNvPr id="0" name=""/>
        <dsp:cNvSpPr/>
      </dsp:nvSpPr>
      <dsp:spPr>
        <a:xfrm>
          <a:off x="0" y="0"/>
          <a:ext cx="8938260" cy="122624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2800" kern="1200" dirty="0" smtClean="0"/>
            <a:t>Can we create </a:t>
          </a:r>
          <a:r>
            <a:rPr lang="en-DE" sz="2800" b="1" i="1" kern="1200" dirty="0" smtClean="0"/>
            <a:t>good</a:t>
          </a:r>
          <a:r>
            <a:rPr lang="en-DE" sz="2800" b="1" kern="1200" dirty="0" smtClean="0"/>
            <a:t> predictive models</a:t>
          </a:r>
          <a:r>
            <a:rPr lang="en-DE" sz="2800" kern="1200" dirty="0" smtClean="0"/>
            <a:t> </a:t>
          </a:r>
          <a:endParaRPr lang="de-DE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2800" kern="1200" dirty="0" smtClean="0"/>
            <a:t>for User Lifetime?</a:t>
          </a:r>
          <a:endParaRPr lang="en-US" sz="2800" kern="1200" dirty="0"/>
        </a:p>
      </dsp:txBody>
      <dsp:txXfrm>
        <a:off x="35916" y="35916"/>
        <a:ext cx="7615041" cy="1154416"/>
      </dsp:txXfrm>
    </dsp:sp>
    <dsp:sp modelId="{42B866EF-0A4F-44DE-9E2F-985470C2A55A}">
      <dsp:nvSpPr>
        <dsp:cNvPr id="0" name=""/>
        <dsp:cNvSpPr/>
      </dsp:nvSpPr>
      <dsp:spPr>
        <a:xfrm>
          <a:off x="788669" y="1430623"/>
          <a:ext cx="8938260" cy="1226248"/>
        </a:xfrm>
        <a:prstGeom prst="roundRect">
          <a:avLst>
            <a:gd name="adj" fmla="val 10000"/>
          </a:avLst>
        </a:prstGeom>
        <a:solidFill>
          <a:schemeClr val="accent2">
            <a:hueOff val="-7085945"/>
            <a:satOff val="-12393"/>
            <a:lumOff val="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2800" kern="1200" dirty="0" smtClean="0"/>
            <a:t>Do community-tailored models </a:t>
          </a:r>
          <a:endParaRPr lang="de-DE" sz="280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2800" b="1" kern="1200" dirty="0" smtClean="0"/>
            <a:t>generalize</a:t>
          </a:r>
          <a:r>
            <a:rPr lang="en-DE" sz="2800" kern="1200" dirty="0" smtClean="0"/>
            <a:t>?</a:t>
          </a:r>
          <a:endParaRPr lang="en-US" sz="2800" kern="1200" dirty="0"/>
        </a:p>
      </dsp:txBody>
      <dsp:txXfrm>
        <a:off x="824585" y="1466539"/>
        <a:ext cx="7280696" cy="1154416"/>
      </dsp:txXfrm>
    </dsp:sp>
    <dsp:sp modelId="{40A0E1CA-83FF-44F7-9760-87FDF4869768}">
      <dsp:nvSpPr>
        <dsp:cNvPr id="0" name=""/>
        <dsp:cNvSpPr/>
      </dsp:nvSpPr>
      <dsp:spPr>
        <a:xfrm>
          <a:off x="1577339" y="2861246"/>
          <a:ext cx="8938260" cy="1226248"/>
        </a:xfrm>
        <a:prstGeom prst="roundRect">
          <a:avLst>
            <a:gd name="adj" fmla="val 10000"/>
          </a:avLst>
        </a:prstGeom>
        <a:solidFill>
          <a:schemeClr val="accent2">
            <a:hueOff val="-14171891"/>
            <a:satOff val="-24787"/>
            <a:lumOff val="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2800" kern="1200" dirty="0" smtClean="0"/>
            <a:t>What do we </a:t>
          </a:r>
          <a:r>
            <a:rPr lang="en-DE" sz="2800" b="1" kern="1200" dirty="0" smtClean="0"/>
            <a:t>learn </a:t>
          </a:r>
          <a:endParaRPr lang="de-DE" sz="2800" b="1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2800" kern="1200" dirty="0" smtClean="0"/>
            <a:t>from built models &amp; their application?</a:t>
          </a:r>
          <a:endParaRPr lang="en-US" sz="2800" kern="1200" dirty="0"/>
        </a:p>
      </dsp:txBody>
      <dsp:txXfrm>
        <a:off x="1613255" y="2897162"/>
        <a:ext cx="7280696" cy="1154416"/>
      </dsp:txXfrm>
    </dsp:sp>
    <dsp:sp modelId="{93BDF6FA-59F9-49A3-BECB-472BC47AA91A}">
      <dsp:nvSpPr>
        <dsp:cNvPr id="0" name=""/>
        <dsp:cNvSpPr/>
      </dsp:nvSpPr>
      <dsp:spPr>
        <a:xfrm>
          <a:off x="8141198" y="929905"/>
          <a:ext cx="797061" cy="797061"/>
        </a:xfrm>
        <a:prstGeom prst="downArrow">
          <a:avLst>
            <a:gd name="adj1" fmla="val 55000"/>
            <a:gd name="adj2" fmla="val 450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8320537" y="929905"/>
        <a:ext cx="438383" cy="599788"/>
      </dsp:txXfrm>
    </dsp:sp>
    <dsp:sp modelId="{FD3C42BF-0277-4864-9DAC-E1E9FAA3668C}">
      <dsp:nvSpPr>
        <dsp:cNvPr id="0" name=""/>
        <dsp:cNvSpPr/>
      </dsp:nvSpPr>
      <dsp:spPr>
        <a:xfrm>
          <a:off x="8929868" y="2352353"/>
          <a:ext cx="797061" cy="797061"/>
        </a:xfrm>
        <a:prstGeom prst="downArrow">
          <a:avLst>
            <a:gd name="adj1" fmla="val 55000"/>
            <a:gd name="adj2" fmla="val 450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9109207" y="2352353"/>
        <a:ext cx="438383" cy="5997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B7F6D4-4651-434F-A4B7-79010C5828C9}">
      <dsp:nvSpPr>
        <dsp:cNvPr id="0" name=""/>
        <dsp:cNvSpPr/>
      </dsp:nvSpPr>
      <dsp:spPr>
        <a:xfrm>
          <a:off x="3976" y="0"/>
          <a:ext cx="1570962" cy="41474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2200" kern="1200" dirty="0" smtClean="0"/>
            <a:t>Database</a:t>
          </a:r>
          <a:endParaRPr lang="en-US" sz="2200" kern="1200" dirty="0"/>
        </a:p>
      </dsp:txBody>
      <dsp:txXfrm>
        <a:off x="3976" y="0"/>
        <a:ext cx="1570962" cy="1244230"/>
      </dsp:txXfrm>
    </dsp:sp>
    <dsp:sp modelId="{2E48222C-DD7E-445E-9D13-C136BD5D4E64}">
      <dsp:nvSpPr>
        <dsp:cNvPr id="0" name=""/>
        <dsp:cNvSpPr/>
      </dsp:nvSpPr>
      <dsp:spPr>
        <a:xfrm>
          <a:off x="161072" y="1244230"/>
          <a:ext cx="1256770" cy="269583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Metadata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(community, posts, votes)</a:t>
          </a:r>
          <a:endParaRPr lang="en-US" sz="1600" kern="1200" dirty="0"/>
        </a:p>
      </dsp:txBody>
      <dsp:txXfrm>
        <a:off x="197882" y="1281040"/>
        <a:ext cx="1183150" cy="2622212"/>
      </dsp:txXfrm>
    </dsp:sp>
    <dsp:sp modelId="{5C0E0DF5-F66B-4CC2-A3BA-6DFE99C81C35}">
      <dsp:nvSpPr>
        <dsp:cNvPr id="0" name=""/>
        <dsp:cNvSpPr/>
      </dsp:nvSpPr>
      <dsp:spPr>
        <a:xfrm>
          <a:off x="1692761" y="0"/>
          <a:ext cx="1570962" cy="41474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2200" kern="1200" dirty="0" smtClean="0"/>
            <a:t>Feature Engineering</a:t>
          </a:r>
          <a:endParaRPr lang="en-US" sz="2200" kern="1200" dirty="0"/>
        </a:p>
      </dsp:txBody>
      <dsp:txXfrm>
        <a:off x="1692761" y="0"/>
        <a:ext cx="1570962" cy="1244230"/>
      </dsp:txXfrm>
    </dsp:sp>
    <dsp:sp modelId="{672A63E2-8A02-4477-9269-0A3982D03CB0}">
      <dsp:nvSpPr>
        <dsp:cNvPr id="0" name=""/>
        <dsp:cNvSpPr/>
      </dsp:nvSpPr>
      <dsp:spPr>
        <a:xfrm>
          <a:off x="1849857" y="1244584"/>
          <a:ext cx="1256770" cy="8148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285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User</a:t>
          </a:r>
          <a:endParaRPr lang="en-US" sz="1600" kern="1200" dirty="0"/>
        </a:p>
      </dsp:txBody>
      <dsp:txXfrm>
        <a:off x="1873722" y="1268449"/>
        <a:ext cx="1209040" cy="767074"/>
      </dsp:txXfrm>
    </dsp:sp>
    <dsp:sp modelId="{28F286F8-8869-45C8-A629-BA2D863EEA5C}">
      <dsp:nvSpPr>
        <dsp:cNvPr id="0" name=""/>
        <dsp:cNvSpPr/>
      </dsp:nvSpPr>
      <dsp:spPr>
        <a:xfrm>
          <a:off x="1849857" y="2184744"/>
          <a:ext cx="1256770" cy="8148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5714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Community</a:t>
          </a:r>
          <a:endParaRPr lang="en-US" sz="1600" kern="1200" dirty="0"/>
        </a:p>
      </dsp:txBody>
      <dsp:txXfrm>
        <a:off x="1873722" y="2208609"/>
        <a:ext cx="1209040" cy="767074"/>
      </dsp:txXfrm>
    </dsp:sp>
    <dsp:sp modelId="{DCBEF78B-3BB0-4EE5-BF23-2ACE5F150D84}">
      <dsp:nvSpPr>
        <dsp:cNvPr id="0" name=""/>
        <dsp:cNvSpPr/>
      </dsp:nvSpPr>
      <dsp:spPr>
        <a:xfrm>
          <a:off x="1849857" y="3124903"/>
          <a:ext cx="1256770" cy="8148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8571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smtClean="0"/>
            <a:t>Temporal</a:t>
          </a:r>
          <a:endParaRPr lang="en-US" sz="1600" kern="1200" dirty="0"/>
        </a:p>
      </dsp:txBody>
      <dsp:txXfrm>
        <a:off x="1873722" y="3148768"/>
        <a:ext cx="1209040" cy="767074"/>
      </dsp:txXfrm>
    </dsp:sp>
    <dsp:sp modelId="{FD2EDC87-E174-42F5-85B4-CF32D0552FC5}">
      <dsp:nvSpPr>
        <dsp:cNvPr id="0" name=""/>
        <dsp:cNvSpPr/>
      </dsp:nvSpPr>
      <dsp:spPr>
        <a:xfrm>
          <a:off x="3381546" y="0"/>
          <a:ext cx="1570962" cy="41474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2200" kern="1200" dirty="0" smtClean="0"/>
            <a:t>Data Preparation</a:t>
          </a:r>
          <a:endParaRPr lang="en-US" sz="2200" kern="1200" dirty="0"/>
        </a:p>
      </dsp:txBody>
      <dsp:txXfrm>
        <a:off x="3381546" y="0"/>
        <a:ext cx="1570962" cy="1244230"/>
      </dsp:txXfrm>
    </dsp:sp>
    <dsp:sp modelId="{63F3A392-5729-4779-A25C-787587E77536}">
      <dsp:nvSpPr>
        <dsp:cNvPr id="0" name=""/>
        <dsp:cNvSpPr/>
      </dsp:nvSpPr>
      <dsp:spPr>
        <a:xfrm>
          <a:off x="3538642" y="1244584"/>
          <a:ext cx="1256770" cy="8148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11429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Scaling</a:t>
          </a:r>
          <a:endParaRPr lang="en-US" sz="1600" kern="1200" dirty="0"/>
        </a:p>
      </dsp:txBody>
      <dsp:txXfrm>
        <a:off x="3562507" y="1268449"/>
        <a:ext cx="1209040" cy="767074"/>
      </dsp:txXfrm>
    </dsp:sp>
    <dsp:sp modelId="{A7C6B453-776D-42FC-A59A-30D76EA0E11D}">
      <dsp:nvSpPr>
        <dsp:cNvPr id="0" name=""/>
        <dsp:cNvSpPr/>
      </dsp:nvSpPr>
      <dsp:spPr>
        <a:xfrm>
          <a:off x="3538642" y="2184744"/>
          <a:ext cx="1256770" cy="8148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14286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Imputing</a:t>
          </a:r>
          <a:endParaRPr lang="en-US" sz="1600" kern="1200" dirty="0"/>
        </a:p>
      </dsp:txBody>
      <dsp:txXfrm>
        <a:off x="3562507" y="2208609"/>
        <a:ext cx="1209040" cy="767074"/>
      </dsp:txXfrm>
    </dsp:sp>
    <dsp:sp modelId="{1942CEDF-D734-459E-9689-D70A9F1952F8}">
      <dsp:nvSpPr>
        <dsp:cNvPr id="0" name=""/>
        <dsp:cNvSpPr/>
      </dsp:nvSpPr>
      <dsp:spPr>
        <a:xfrm>
          <a:off x="3538642" y="3124903"/>
          <a:ext cx="1256770" cy="8148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1714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Bala</a:t>
          </a:r>
          <a:r>
            <a:rPr lang="de-DE" sz="1600" kern="1200" dirty="0" smtClean="0"/>
            <a:t>n</a:t>
          </a:r>
          <a:r>
            <a:rPr lang="en-DE" sz="1600" kern="1200" dirty="0" smtClean="0"/>
            <a:t>cing</a:t>
          </a:r>
          <a:endParaRPr lang="en-US" sz="1600" kern="1200" dirty="0"/>
        </a:p>
      </dsp:txBody>
      <dsp:txXfrm>
        <a:off x="3562507" y="3148768"/>
        <a:ext cx="1209040" cy="767074"/>
      </dsp:txXfrm>
    </dsp:sp>
    <dsp:sp modelId="{0705D763-63A5-4D0E-8993-D24115BF58E6}">
      <dsp:nvSpPr>
        <dsp:cNvPr id="0" name=""/>
        <dsp:cNvSpPr/>
      </dsp:nvSpPr>
      <dsp:spPr>
        <a:xfrm>
          <a:off x="5070331" y="0"/>
          <a:ext cx="1570962" cy="41474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2200" kern="1200" dirty="0" smtClean="0"/>
            <a:t>ML</a:t>
          </a:r>
          <a:endParaRPr lang="en-US" sz="2200" kern="1200" dirty="0"/>
        </a:p>
      </dsp:txBody>
      <dsp:txXfrm>
        <a:off x="5070331" y="0"/>
        <a:ext cx="1570962" cy="1244230"/>
      </dsp:txXfrm>
    </dsp:sp>
    <dsp:sp modelId="{1FCE4866-47A1-4DDC-96D2-B589B49607A9}">
      <dsp:nvSpPr>
        <dsp:cNvPr id="0" name=""/>
        <dsp:cNvSpPr/>
      </dsp:nvSpPr>
      <dsp:spPr>
        <a:xfrm>
          <a:off x="5227427" y="1244584"/>
          <a:ext cx="1256770" cy="8148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 smtClean="0"/>
            <a:t>Tools</a:t>
          </a:r>
          <a:endParaRPr lang="en-US" sz="1600" kern="1200" dirty="0"/>
        </a:p>
      </dsp:txBody>
      <dsp:txXfrm>
        <a:off x="5251292" y="1268449"/>
        <a:ext cx="1209040" cy="767074"/>
      </dsp:txXfrm>
    </dsp:sp>
    <dsp:sp modelId="{B1076197-22F6-4614-9819-B8E78CDCDBEF}">
      <dsp:nvSpPr>
        <dsp:cNvPr id="0" name=""/>
        <dsp:cNvSpPr/>
      </dsp:nvSpPr>
      <dsp:spPr>
        <a:xfrm>
          <a:off x="5227427" y="2184744"/>
          <a:ext cx="1256770" cy="8148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2285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Classification</a:t>
          </a:r>
          <a:endParaRPr lang="en-US" sz="1600" kern="1200" dirty="0"/>
        </a:p>
      </dsp:txBody>
      <dsp:txXfrm>
        <a:off x="5251292" y="2208609"/>
        <a:ext cx="1209040" cy="767074"/>
      </dsp:txXfrm>
    </dsp:sp>
    <dsp:sp modelId="{F444BF9E-1994-47DB-9F94-A642881F96B9}">
      <dsp:nvSpPr>
        <dsp:cNvPr id="0" name=""/>
        <dsp:cNvSpPr/>
      </dsp:nvSpPr>
      <dsp:spPr>
        <a:xfrm>
          <a:off x="5227427" y="3124903"/>
          <a:ext cx="1256770" cy="8148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25714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Regression</a:t>
          </a:r>
          <a:endParaRPr lang="en-US" sz="1600" kern="1200" dirty="0"/>
        </a:p>
      </dsp:txBody>
      <dsp:txXfrm>
        <a:off x="5251292" y="3148768"/>
        <a:ext cx="1209040" cy="767074"/>
      </dsp:txXfrm>
    </dsp:sp>
    <dsp:sp modelId="{00416E1B-4B16-438A-A4F6-6B227B43DFA4}">
      <dsp:nvSpPr>
        <dsp:cNvPr id="0" name=""/>
        <dsp:cNvSpPr/>
      </dsp:nvSpPr>
      <dsp:spPr>
        <a:xfrm>
          <a:off x="6759116" y="0"/>
          <a:ext cx="1570962" cy="41474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2200" kern="1200" dirty="0" smtClean="0"/>
            <a:t>Evaluation</a:t>
          </a:r>
          <a:endParaRPr lang="en-US" sz="2200" kern="1200" dirty="0"/>
        </a:p>
      </dsp:txBody>
      <dsp:txXfrm>
        <a:off x="6759116" y="0"/>
        <a:ext cx="1570962" cy="1244230"/>
      </dsp:txXfrm>
    </dsp:sp>
    <dsp:sp modelId="{0787BF77-CECB-4150-92C6-5E0459019493}">
      <dsp:nvSpPr>
        <dsp:cNvPr id="0" name=""/>
        <dsp:cNvSpPr/>
      </dsp:nvSpPr>
      <dsp:spPr>
        <a:xfrm>
          <a:off x="6916212" y="1244331"/>
          <a:ext cx="1256770" cy="60419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28571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Community Models</a:t>
          </a:r>
          <a:endParaRPr lang="en-US" sz="1600" kern="1200" dirty="0"/>
        </a:p>
      </dsp:txBody>
      <dsp:txXfrm>
        <a:off x="6933908" y="1262027"/>
        <a:ext cx="1221378" cy="568800"/>
      </dsp:txXfrm>
    </dsp:sp>
    <dsp:sp modelId="{782D68EF-04D9-4790-A877-F7969F8E57D6}">
      <dsp:nvSpPr>
        <dsp:cNvPr id="0" name=""/>
        <dsp:cNvSpPr/>
      </dsp:nvSpPr>
      <dsp:spPr>
        <a:xfrm>
          <a:off x="6916212" y="1941477"/>
          <a:ext cx="1256770" cy="60419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31429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Country Model</a:t>
          </a:r>
          <a:endParaRPr lang="en-US" sz="1600" kern="1200" dirty="0"/>
        </a:p>
      </dsp:txBody>
      <dsp:txXfrm>
        <a:off x="6933908" y="1959173"/>
        <a:ext cx="1221378" cy="568800"/>
      </dsp:txXfrm>
    </dsp:sp>
    <dsp:sp modelId="{2308A92C-C5D6-4647-BECC-EB03C4D1D0C1}">
      <dsp:nvSpPr>
        <dsp:cNvPr id="0" name=""/>
        <dsp:cNvSpPr/>
      </dsp:nvSpPr>
      <dsp:spPr>
        <a:xfrm>
          <a:off x="6916212" y="2638623"/>
          <a:ext cx="1256770" cy="60419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34286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Cross-Application</a:t>
          </a:r>
          <a:endParaRPr lang="en-US" sz="1600" kern="1200" dirty="0"/>
        </a:p>
      </dsp:txBody>
      <dsp:txXfrm>
        <a:off x="6933908" y="2656319"/>
        <a:ext cx="1221378" cy="568800"/>
      </dsp:txXfrm>
    </dsp:sp>
    <dsp:sp modelId="{306BD981-81FD-4036-92CD-6A244692F3ED}">
      <dsp:nvSpPr>
        <dsp:cNvPr id="0" name=""/>
        <dsp:cNvSpPr/>
      </dsp:nvSpPr>
      <dsp:spPr>
        <a:xfrm>
          <a:off x="6916212" y="3335769"/>
          <a:ext cx="1256770" cy="604192"/>
        </a:xfrm>
        <a:prstGeom prst="roundRect">
          <a:avLst>
            <a:gd name="adj" fmla="val 10000"/>
          </a:avLst>
        </a:prstGeom>
        <a:solidFill>
          <a:schemeClr val="accent1">
            <a:alpha val="5307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Feature Importance</a:t>
          </a:r>
          <a:endParaRPr lang="en-US" sz="1600" kern="1200" dirty="0"/>
        </a:p>
      </dsp:txBody>
      <dsp:txXfrm>
        <a:off x="6933908" y="3353465"/>
        <a:ext cx="1221378" cy="568800"/>
      </dsp:txXfrm>
    </dsp:sp>
    <dsp:sp modelId="{81BA462C-AA62-4A71-BB04-7904D96D2B77}">
      <dsp:nvSpPr>
        <dsp:cNvPr id="0" name=""/>
        <dsp:cNvSpPr/>
      </dsp:nvSpPr>
      <dsp:spPr>
        <a:xfrm>
          <a:off x="8447900" y="0"/>
          <a:ext cx="1570962" cy="4147435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2200" kern="1200" dirty="0" smtClean="0"/>
            <a:t>Empirical Feedback</a:t>
          </a:r>
          <a:endParaRPr lang="en-US" sz="2200" kern="1200" dirty="0"/>
        </a:p>
      </dsp:txBody>
      <dsp:txXfrm>
        <a:off x="8447900" y="0"/>
        <a:ext cx="1570962" cy="1244230"/>
      </dsp:txXfrm>
    </dsp:sp>
    <dsp:sp modelId="{21107C77-05F3-4255-8986-1C8709F918EE}">
      <dsp:nvSpPr>
        <dsp:cNvPr id="0" name=""/>
        <dsp:cNvSpPr/>
      </dsp:nvSpPr>
      <dsp:spPr>
        <a:xfrm>
          <a:off x="8604997" y="1244230"/>
          <a:ext cx="1256770" cy="2695832"/>
        </a:xfrm>
        <a:prstGeom prst="roundRect">
          <a:avLst>
            <a:gd name="adj" fmla="val 10000"/>
          </a:avLst>
        </a:prstGeom>
        <a:solidFill>
          <a:schemeClr val="bg1">
            <a:lumMod val="5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600" kern="1200" dirty="0" smtClean="0"/>
            <a:t>Temporal Feature Analysis</a:t>
          </a:r>
          <a:endParaRPr lang="en-US" sz="1600" kern="1200" dirty="0"/>
        </a:p>
      </dsp:txBody>
      <dsp:txXfrm>
        <a:off x="8641807" y="1281040"/>
        <a:ext cx="1183150" cy="26222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24618-9BF6-4DB2-AE5A-B73028B43900}">
      <dsp:nvSpPr>
        <dsp:cNvPr id="0" name=""/>
        <dsp:cNvSpPr/>
      </dsp:nvSpPr>
      <dsp:spPr>
        <a:xfrm>
          <a:off x="0" y="0"/>
          <a:ext cx="3489807" cy="13054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900" kern="1200" dirty="0" smtClean="0"/>
            <a:t>Can we create </a:t>
          </a:r>
          <a:r>
            <a:rPr lang="en-DE" sz="1900" b="1" i="1" kern="1200" dirty="0" smtClean="0"/>
            <a:t>good</a:t>
          </a:r>
          <a:r>
            <a:rPr lang="en-DE" sz="1900" b="1" kern="1200" dirty="0" smtClean="0"/>
            <a:t> predictive models</a:t>
          </a:r>
          <a:r>
            <a:rPr lang="en-DE" sz="1900" kern="1200" dirty="0" smtClean="0"/>
            <a:t> for User Lifetime?</a:t>
          </a:r>
          <a:endParaRPr lang="en-US" sz="1900" kern="1200" dirty="0"/>
        </a:p>
      </dsp:txBody>
      <dsp:txXfrm>
        <a:off x="38234" y="38234"/>
        <a:ext cx="2081177" cy="1228933"/>
      </dsp:txXfrm>
    </dsp:sp>
    <dsp:sp modelId="{42B866EF-0A4F-44DE-9E2F-985470C2A55A}">
      <dsp:nvSpPr>
        <dsp:cNvPr id="0" name=""/>
        <dsp:cNvSpPr/>
      </dsp:nvSpPr>
      <dsp:spPr>
        <a:xfrm>
          <a:off x="307924" y="1522968"/>
          <a:ext cx="3489807" cy="1305401"/>
        </a:xfrm>
        <a:prstGeom prst="roundRect">
          <a:avLst>
            <a:gd name="adj" fmla="val 10000"/>
          </a:avLst>
        </a:prstGeom>
        <a:solidFill>
          <a:schemeClr val="accent2">
            <a:hueOff val="-7085945"/>
            <a:satOff val="-12393"/>
            <a:lumOff val="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900" kern="1200" dirty="0" smtClean="0"/>
            <a:t>Do community-tailored models </a:t>
          </a:r>
          <a:r>
            <a:rPr lang="en-DE" sz="1900" b="1" kern="1200" dirty="0" smtClean="0"/>
            <a:t>generalize</a:t>
          </a:r>
          <a:r>
            <a:rPr lang="en-DE" sz="1900" kern="1200" dirty="0" smtClean="0"/>
            <a:t>?</a:t>
          </a:r>
          <a:endParaRPr lang="en-US" sz="1900" kern="1200" dirty="0"/>
        </a:p>
      </dsp:txBody>
      <dsp:txXfrm>
        <a:off x="346158" y="1561202"/>
        <a:ext cx="2256904" cy="1228933"/>
      </dsp:txXfrm>
    </dsp:sp>
    <dsp:sp modelId="{40A0E1CA-83FF-44F7-9760-87FDF4869768}">
      <dsp:nvSpPr>
        <dsp:cNvPr id="0" name=""/>
        <dsp:cNvSpPr/>
      </dsp:nvSpPr>
      <dsp:spPr>
        <a:xfrm>
          <a:off x="615848" y="3045936"/>
          <a:ext cx="3489807" cy="1305401"/>
        </a:xfrm>
        <a:prstGeom prst="roundRect">
          <a:avLst>
            <a:gd name="adj" fmla="val 10000"/>
          </a:avLst>
        </a:prstGeom>
        <a:solidFill>
          <a:schemeClr val="accent2">
            <a:hueOff val="-14171891"/>
            <a:satOff val="-24787"/>
            <a:lumOff val="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DE" sz="1900" kern="1200" dirty="0" smtClean="0"/>
            <a:t>What do we </a:t>
          </a:r>
          <a:r>
            <a:rPr lang="en-DE" sz="1900" b="1" kern="1200" dirty="0" smtClean="0"/>
            <a:t>learn </a:t>
          </a:r>
          <a:r>
            <a:rPr lang="en-DE" sz="1900" kern="1200" dirty="0" smtClean="0"/>
            <a:t>from built models &amp; their application?</a:t>
          </a:r>
          <a:endParaRPr lang="en-US" sz="1900" kern="1200" dirty="0"/>
        </a:p>
      </dsp:txBody>
      <dsp:txXfrm>
        <a:off x="654082" y="3084170"/>
        <a:ext cx="2256904" cy="1228933"/>
      </dsp:txXfrm>
    </dsp:sp>
    <dsp:sp modelId="{93BDF6FA-59F9-49A3-BECB-472BC47AA91A}">
      <dsp:nvSpPr>
        <dsp:cNvPr id="0" name=""/>
        <dsp:cNvSpPr/>
      </dsp:nvSpPr>
      <dsp:spPr>
        <a:xfrm>
          <a:off x="2641296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2832211" y="989929"/>
        <a:ext cx="466680" cy="638504"/>
      </dsp:txXfrm>
    </dsp:sp>
    <dsp:sp modelId="{FD3C42BF-0277-4864-9DAC-E1E9FAA3668C}">
      <dsp:nvSpPr>
        <dsp:cNvPr id="0" name=""/>
        <dsp:cNvSpPr/>
      </dsp:nvSpPr>
      <dsp:spPr>
        <a:xfrm>
          <a:off x="2949220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3140135" y="2504195"/>
        <a:ext cx="466680" cy="6385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29791-17C3-4DCE-ABAC-2AC1E76531A3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46BCD-1D24-4C05-B50A-FBDABA9A0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47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Hello</a:t>
            </a:r>
            <a:r>
              <a:rPr lang="de-DE" dirty="0" smtClean="0"/>
              <a:t> &amp; Welcome</a:t>
            </a:r>
          </a:p>
          <a:p>
            <a:endParaRPr lang="de-DE" dirty="0" smtClean="0"/>
          </a:p>
          <a:p>
            <a:r>
              <a:rPr lang="de-DE" dirty="0" smtClean="0"/>
              <a:t>I am Helge, 5th </a:t>
            </a:r>
            <a:r>
              <a:rPr lang="de-DE" dirty="0" err="1" smtClean="0"/>
              <a:t>year</a:t>
            </a:r>
            <a:r>
              <a:rPr lang="de-DE" dirty="0" smtClean="0"/>
              <a:t> </a:t>
            </a:r>
            <a:r>
              <a:rPr lang="de-DE" dirty="0" err="1" smtClean="0"/>
              <a:t>PhD</a:t>
            </a:r>
            <a:r>
              <a:rPr lang="de-DE" dirty="0" smtClean="0"/>
              <a:t> Student at BTU</a:t>
            </a:r>
          </a:p>
          <a:p>
            <a:endParaRPr lang="de-DE" dirty="0" smtClean="0"/>
          </a:p>
          <a:p>
            <a:r>
              <a:rPr lang="de-DE" dirty="0" smtClean="0"/>
              <a:t>FIRST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Thanks</a:t>
            </a:r>
            <a:r>
              <a:rPr lang="de-DE" baseline="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err="1" smtClean="0"/>
              <a:t>organizing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committee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LocWeb</a:t>
            </a:r>
            <a:r>
              <a:rPr lang="de-DE" baseline="0" dirty="0" smtClean="0"/>
              <a:t> Workshop </a:t>
            </a:r>
            <a:r>
              <a:rPr lang="de-DE" baseline="0" dirty="0" err="1" smtClean="0"/>
              <a:t>rich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tradition</a:t>
            </a:r>
            <a:endParaRPr lang="de-D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err="1" smtClean="0"/>
              <a:t>Reviewers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valuable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feedback</a:t>
            </a:r>
            <a:endParaRPr lang="de-DE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baseline="0" dirty="0" smtClean="0"/>
              <a:t>Today, </a:t>
            </a: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talk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about</a:t>
            </a:r>
            <a:r>
              <a:rPr lang="de-DE" baseline="0" dirty="0" smtClean="0"/>
              <a:t> OSN User </a:t>
            </a:r>
            <a:r>
              <a:rPr lang="de-DE" baseline="0" dirty="0" err="1" smtClean="0"/>
              <a:t>Lifetime</a:t>
            </a:r>
            <a:r>
              <a:rPr lang="de-DE" baseline="0" dirty="0" smtClean="0"/>
              <a:t> &amp; BEYOND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 smtClean="0"/>
              <a:t>Joint Work </a:t>
            </a:r>
            <a:r>
              <a:rPr lang="de-DE" baseline="0" dirty="0" err="1" smtClean="0"/>
              <a:t>with</a:t>
            </a:r>
            <a:endParaRPr lang="de-DE" baseline="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 err="1" smtClean="0"/>
              <a:t>My</a:t>
            </a:r>
            <a:r>
              <a:rPr lang="de-DE" baseline="0" dirty="0" smtClean="0"/>
              <a:t> Student Max just </a:t>
            </a:r>
            <a:r>
              <a:rPr lang="de-DE" baseline="0" dirty="0" err="1" smtClean="0"/>
              <a:t>having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received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Bachelor‘s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degree</a:t>
            </a:r>
            <a:r>
              <a:rPr lang="de-DE" baseline="0" dirty="0" smtClean="0"/>
              <a:t>,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 smtClean="0"/>
              <a:t>Oliver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baseline="0" dirty="0" err="1" smtClean="0"/>
              <a:t>and</a:t>
            </a:r>
            <a:r>
              <a:rPr lang="de-DE" baseline="0" dirty="0" smtClean="0"/>
              <a:t> Niklas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 smtClean="0"/>
              <a:t>I </a:t>
            </a:r>
            <a:r>
              <a:rPr lang="de-DE" dirty="0" err="1" smtClean="0"/>
              <a:t>have</a:t>
            </a:r>
            <a:r>
              <a:rPr lang="de-DE" dirty="0" smtClean="0"/>
              <a:t> lots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results</a:t>
            </a:r>
            <a:r>
              <a:rPr lang="de-DE" dirty="0" smtClean="0"/>
              <a:t> I </a:t>
            </a:r>
            <a:r>
              <a:rPr lang="de-DE" dirty="0" err="1" smtClean="0"/>
              <a:t>want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share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, </a:t>
            </a:r>
            <a:r>
              <a:rPr lang="de-DE" dirty="0" err="1" smtClean="0"/>
              <a:t>we</a:t>
            </a:r>
            <a:r>
              <a:rPr lang="de-DE" dirty="0" smtClean="0"/>
              <a:t> will </a:t>
            </a:r>
            <a:r>
              <a:rPr lang="de-DE" dirty="0" err="1" smtClean="0"/>
              <a:t>see</a:t>
            </a:r>
            <a:r>
              <a:rPr lang="de-DE" dirty="0" smtClean="0"/>
              <a:t> </a:t>
            </a:r>
            <a:r>
              <a:rPr lang="de-DE" dirty="0" err="1" smtClean="0"/>
              <a:t>how</a:t>
            </a:r>
            <a:r>
              <a:rPr lang="de-DE" baseline="0" dirty="0" smtClean="0"/>
              <a:t> time </a:t>
            </a:r>
            <a:r>
              <a:rPr lang="de-DE" baseline="0" dirty="0" err="1" smtClean="0"/>
              <a:t>fits</a:t>
            </a:r>
            <a:r>
              <a:rPr lang="de-DE" baseline="0" dirty="0" smtClean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baseline="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 smtClean="0"/>
              <a:t>SO.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 err="1" smtClean="0"/>
              <a:t>Lets</a:t>
            </a:r>
            <a:r>
              <a:rPr lang="de-DE" dirty="0" smtClean="0"/>
              <a:t> </a:t>
            </a:r>
            <a:r>
              <a:rPr lang="de-DE" dirty="0" err="1" smtClean="0"/>
              <a:t>directly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go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ahead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start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a </a:t>
            </a:r>
            <a:r>
              <a:rPr lang="de-DE" baseline="0" dirty="0" err="1" smtClean="0"/>
              <a:t>short</a:t>
            </a:r>
            <a:r>
              <a:rPr lang="de-DE" baseline="0" dirty="0" smtClean="0"/>
              <a:t> MOTIVATION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38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User </a:t>
            </a:r>
            <a:r>
              <a:rPr lang="de-DE" dirty="0" err="1" smtClean="0"/>
              <a:t>Lifetime</a:t>
            </a:r>
            <a:r>
              <a:rPr lang="de-DE" dirty="0" smtClean="0"/>
              <a:t> </a:t>
            </a:r>
            <a:r>
              <a:rPr lang="de-DE" dirty="0" err="1" smtClean="0"/>
              <a:t>prediction</a:t>
            </a:r>
            <a:endParaRPr lang="de-DE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smtClean="0"/>
              <a:t>Also </a:t>
            </a:r>
            <a:r>
              <a:rPr lang="de-DE" dirty="0" err="1" smtClean="0"/>
              <a:t>known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endParaRPr lang="de-DE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 err="1" smtClean="0"/>
              <a:t>Churn</a:t>
            </a:r>
            <a:endParaRPr lang="de-DE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 smtClean="0"/>
              <a:t>Retention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DE" dirty="0" err="1" smtClean="0"/>
              <a:t>From</a:t>
            </a:r>
            <a:r>
              <a:rPr lang="de-DE" dirty="0" smtClean="0"/>
              <a:t> a </a:t>
            </a:r>
            <a:r>
              <a:rPr lang="de-DE" dirty="0" err="1" smtClean="0"/>
              <a:t>marketing</a:t>
            </a:r>
            <a:r>
              <a:rPr lang="de-DE" dirty="0" smtClean="0"/>
              <a:t> </a:t>
            </a:r>
            <a:r>
              <a:rPr lang="de-DE" dirty="0" err="1" smtClean="0"/>
              <a:t>perspective</a:t>
            </a:r>
            <a:r>
              <a:rPr lang="de-DE" dirty="0" smtClean="0"/>
              <a:t>: Customer </a:t>
            </a:r>
            <a:r>
              <a:rPr lang="de-DE" dirty="0" err="1" smtClean="0"/>
              <a:t>Lifetime</a:t>
            </a:r>
            <a:r>
              <a:rPr lang="de-DE" dirty="0" smtClean="0"/>
              <a:t> Value </a:t>
            </a:r>
            <a:r>
              <a:rPr lang="en-DE" dirty="0" smtClean="0"/>
              <a:t>–</a:t>
            </a:r>
            <a:r>
              <a:rPr lang="de-DE" dirty="0" smtClean="0"/>
              <a:t> CLV</a:t>
            </a:r>
            <a:endParaRPr lang="en-US" dirty="0" smtClean="0"/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 smtClean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 err="1" smtClean="0"/>
              <a:t>No</a:t>
            </a:r>
            <a:r>
              <a:rPr lang="de-DE" dirty="0" smtClean="0"/>
              <a:t> matter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question</a:t>
            </a:r>
            <a:r>
              <a:rPr lang="de-DE" dirty="0" smtClean="0"/>
              <a:t> </a:t>
            </a:r>
            <a:r>
              <a:rPr lang="en-DE" dirty="0" smtClean="0"/>
              <a:t>–</a:t>
            </a:r>
            <a:r>
              <a:rPr lang="de-DE" dirty="0" smtClean="0"/>
              <a:t> ULTIMATELY THE SAME</a:t>
            </a:r>
            <a:endParaRPr lang="de-DE" baseline="0" dirty="0" smtClean="0"/>
          </a:p>
          <a:p>
            <a:pPr marL="0" lvl="0" indent="0">
              <a:buFont typeface="Arial" panose="020B0604020202020204" pitchFamily="34" charset="0"/>
              <a:buNone/>
            </a:pPr>
            <a:endParaRPr lang="de-DE" baseline="0" dirty="0" smtClean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aseline="0" dirty="0" err="1" smtClean="0"/>
              <a:t>There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has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been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loads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work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over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last 2 </a:t>
            </a:r>
            <a:r>
              <a:rPr lang="de-DE" baseline="0" dirty="0" err="1" smtClean="0"/>
              <a:t>decades</a:t>
            </a:r>
            <a:endParaRPr lang="de-DE" baseline="0" dirty="0" smtClean="0"/>
          </a:p>
          <a:p>
            <a:pPr marL="0" lvl="0" indent="0">
              <a:buFont typeface="Arial" panose="020B0604020202020204" pitchFamily="34" charset="0"/>
              <a:buNone/>
            </a:pPr>
            <a:endParaRPr lang="de-DE" baseline="0" dirty="0" smtClean="0"/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40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Without</a:t>
            </a:r>
            <a:r>
              <a:rPr lang="de-DE" dirty="0" smtClean="0"/>
              <a:t> </a:t>
            </a:r>
            <a:r>
              <a:rPr lang="de-DE" dirty="0" err="1" smtClean="0"/>
              <a:t>going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</a:t>
            </a:r>
            <a:r>
              <a:rPr lang="de-DE" dirty="0" err="1" smtClean="0"/>
              <a:t>any</a:t>
            </a:r>
            <a:r>
              <a:rPr lang="de-DE" dirty="0" smtClean="0"/>
              <a:t> </a:t>
            </a:r>
            <a:r>
              <a:rPr lang="de-DE" dirty="0" err="1" smtClean="0"/>
              <a:t>detail</a:t>
            </a:r>
            <a:r>
              <a:rPr lang="de-DE" dirty="0" smtClean="0"/>
              <a:t> </a:t>
            </a:r>
            <a:r>
              <a:rPr lang="de-DE" baseline="0" dirty="0" err="1" smtClean="0"/>
              <a:t>each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them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actually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deserve</a:t>
            </a:r>
            <a:r>
              <a:rPr lang="de-DE" baseline="0" dirty="0" smtClean="0"/>
              <a:t>, </a:t>
            </a:r>
            <a:r>
              <a:rPr lang="de-DE" baseline="0" dirty="0" err="1" smtClean="0"/>
              <a:t>There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is</a:t>
            </a:r>
            <a:r>
              <a:rPr lang="en-DE" baseline="0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27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1:1 </a:t>
            </a:r>
            <a:r>
              <a:rPr lang="de-DE" dirty="0" err="1" smtClean="0"/>
              <a:t>is</a:t>
            </a:r>
            <a:r>
              <a:rPr lang="de-DE" dirty="0" smtClean="0"/>
              <a:t> a </a:t>
            </a:r>
            <a:r>
              <a:rPr lang="de-DE" dirty="0" err="1" smtClean="0"/>
              <a:t>cultural</a:t>
            </a:r>
            <a:r>
              <a:rPr lang="de-DE" dirty="0" smtClean="0"/>
              <a:t> </a:t>
            </a:r>
            <a:r>
              <a:rPr lang="de-DE" dirty="0" err="1" smtClean="0"/>
              <a:t>finding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Gulf</a:t>
            </a:r>
            <a:r>
              <a:rPr lang="de-DE" dirty="0" smtClean="0"/>
              <a:t> </a:t>
            </a:r>
            <a:r>
              <a:rPr lang="de-DE" dirty="0" err="1" smtClean="0"/>
              <a:t>states</a:t>
            </a:r>
            <a:r>
              <a:rPr lang="de-DE" dirty="0" smtClean="0"/>
              <a:t> &amp; </a:t>
            </a:r>
            <a:r>
              <a:rPr lang="de-DE" dirty="0" err="1" smtClean="0"/>
              <a:t>presumably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rather</a:t>
            </a:r>
            <a:r>
              <a:rPr lang="de-DE" dirty="0" smtClean="0"/>
              <a:t> </a:t>
            </a:r>
            <a:r>
              <a:rPr lang="de-DE" dirty="0" err="1" smtClean="0"/>
              <a:t>arabic-spaking</a:t>
            </a:r>
            <a:r>
              <a:rPr lang="de-DE" dirty="0" smtClean="0"/>
              <a:t> MENA</a:t>
            </a:r>
            <a:r>
              <a:rPr lang="de-DE" baseline="0" dirty="0" smtClean="0"/>
              <a:t> countries.</a:t>
            </a:r>
          </a:p>
          <a:p>
            <a:r>
              <a:rPr lang="de-DE" baseline="0" dirty="0" err="1" smtClean="0"/>
              <a:t>They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show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focus</a:t>
            </a:r>
            <a:r>
              <a:rPr lang="de-DE" baseline="0" dirty="0" smtClean="0"/>
              <a:t> on </a:t>
            </a:r>
            <a:r>
              <a:rPr lang="de-DE" baseline="0" dirty="0" err="1" smtClean="0"/>
              <a:t>content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creation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contrast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western countries </a:t>
            </a:r>
            <a:r>
              <a:rPr lang="de-DE" baseline="0" dirty="0" err="1" smtClean="0"/>
              <a:t>that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prefer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voting</a:t>
            </a:r>
            <a:r>
              <a:rPr lang="de-DE" baseline="0" dirty="0" smtClean="0"/>
              <a:t>.</a:t>
            </a:r>
          </a:p>
          <a:p>
            <a:endParaRPr lang="de-DE" baseline="0" dirty="0" smtClean="0"/>
          </a:p>
          <a:p>
            <a:r>
              <a:rPr lang="de-DE" baseline="0" dirty="0" smtClean="0"/>
              <a:t>(super </a:t>
            </a:r>
            <a:r>
              <a:rPr lang="de-DE" baseline="0" dirty="0" err="1" smtClean="0"/>
              <a:t>interesting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topic</a:t>
            </a:r>
            <a:r>
              <a:rPr lang="de-DE" baseline="0" dirty="0" smtClean="0"/>
              <a:t> </a:t>
            </a:r>
            <a:r>
              <a:rPr lang="en-DE" baseline="0" dirty="0" smtClean="0"/>
              <a:t>–</a:t>
            </a:r>
            <a:r>
              <a:rPr lang="de-DE" baseline="0" dirty="0" smtClean="0"/>
              <a:t> at least </a:t>
            </a:r>
            <a:r>
              <a:rPr lang="de-DE" baseline="0" dirty="0" err="1" smtClean="0"/>
              <a:t>there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few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articles</a:t>
            </a:r>
            <a:r>
              <a:rPr lang="de-DE" baseline="0" dirty="0" smtClean="0"/>
              <a:t>/</a:t>
            </a:r>
            <a:r>
              <a:rPr lang="de-DE" baseline="0" dirty="0" err="1" smtClean="0"/>
              <a:t>papers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already</a:t>
            </a:r>
            <a:r>
              <a:rPr lang="de-DE" baseline="0" dirty="0" smtClean="0"/>
              <a:t> on </a:t>
            </a:r>
            <a:r>
              <a:rPr lang="de-DE" baseline="0" dirty="0" err="1" smtClean="0"/>
              <a:t>this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topic</a:t>
            </a:r>
            <a:r>
              <a:rPr lang="de-DE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43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OPTIMIZATION TARGET </a:t>
            </a:r>
            <a:r>
              <a:rPr lang="de-DE" dirty="0" err="1" smtClean="0"/>
              <a:t>user</a:t>
            </a:r>
            <a:r>
              <a:rPr lang="de-DE" dirty="0" smtClean="0"/>
              <a:t> </a:t>
            </a:r>
            <a:r>
              <a:rPr lang="de-DE" dirty="0" err="1" smtClean="0"/>
              <a:t>lifetime</a:t>
            </a:r>
            <a:r>
              <a:rPr lang="de-DE" dirty="0" smtClean="0"/>
              <a:t> CDF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derive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classes</a:t>
            </a:r>
            <a:endParaRPr lang="de-DE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de-DE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 smtClean="0"/>
              <a:t>Focus on </a:t>
            </a:r>
            <a:r>
              <a:rPr lang="de-DE" dirty="0" err="1" smtClean="0"/>
              <a:t>smaller</a:t>
            </a:r>
            <a:r>
              <a:rPr lang="de-DE" dirty="0" smtClean="0"/>
              <a:t> </a:t>
            </a:r>
            <a:r>
              <a:rPr lang="de-DE" dirty="0" err="1" smtClean="0"/>
              <a:t>ones</a:t>
            </a:r>
            <a:r>
              <a:rPr lang="de-DE" dirty="0" smtClean="0"/>
              <a:t> </a:t>
            </a:r>
            <a:r>
              <a:rPr lang="en-DE" dirty="0" smtClean="0"/>
              <a:t>–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r>
              <a:rPr lang="de-DE" dirty="0" smtClean="0"/>
              <a:t> </a:t>
            </a:r>
            <a:r>
              <a:rPr lang="de-DE" dirty="0" err="1" smtClean="0"/>
              <a:t>likely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churn</a:t>
            </a:r>
            <a:r>
              <a:rPr lang="de-DE" dirty="0" smtClean="0"/>
              <a:t>, </a:t>
            </a:r>
            <a:r>
              <a:rPr lang="de-DE" dirty="0" err="1" smtClean="0"/>
              <a:t>most</a:t>
            </a:r>
            <a:r>
              <a:rPr lang="de-DE" dirty="0" smtClean="0"/>
              <a:t> </a:t>
            </a:r>
            <a:r>
              <a:rPr lang="de-DE" dirty="0" err="1" smtClean="0"/>
              <a:t>users</a:t>
            </a:r>
            <a:endParaRPr lang="de-DE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de-DE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 err="1" smtClean="0"/>
              <a:t>Example</a:t>
            </a:r>
            <a:r>
              <a:rPr lang="de-DE" dirty="0" smtClean="0"/>
              <a:t> </a:t>
            </a:r>
            <a:r>
              <a:rPr lang="de-DE" dirty="0" err="1" smtClean="0"/>
              <a:t>subtle</a:t>
            </a:r>
            <a:r>
              <a:rPr lang="de-DE" dirty="0" smtClean="0"/>
              <a:t> </a:t>
            </a:r>
            <a:r>
              <a:rPr lang="de-DE" dirty="0" err="1" smtClean="0"/>
              <a:t>notification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increase</a:t>
            </a:r>
            <a:r>
              <a:rPr lang="de-DE" dirty="0" smtClean="0"/>
              <a:t> </a:t>
            </a:r>
            <a:r>
              <a:rPr lang="de-DE" dirty="0" err="1" smtClean="0"/>
              <a:t>retention</a:t>
            </a:r>
            <a:r>
              <a:rPr lang="de-DE" dirty="0" smtClean="0"/>
              <a:t> </a:t>
            </a:r>
            <a:r>
              <a:rPr lang="en-DE" dirty="0" smtClean="0"/>
              <a:t>–</a:t>
            </a:r>
            <a:r>
              <a:rPr lang="de-DE" dirty="0" smtClean="0"/>
              <a:t> CAT PICS </a:t>
            </a:r>
            <a:r>
              <a:rPr lang="de-DE" dirty="0" err="1" smtClean="0"/>
              <a:t>always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r>
              <a:rPr lang="de-DE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659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That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said</a:t>
            </a:r>
            <a:r>
              <a:rPr lang="de-DE" baseline="0" dirty="0" smtClean="0"/>
              <a:t>, </a:t>
            </a:r>
            <a:r>
              <a:rPr lang="de-DE" baseline="0" dirty="0" err="1" smtClean="0"/>
              <a:t>what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answering</a:t>
            </a:r>
            <a:r>
              <a:rPr lang="de-DE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9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TEXTBOOK</a:t>
            </a:r>
            <a:r>
              <a:rPr lang="de-DE" baseline="0" dirty="0" smtClean="0"/>
              <a:t> ML </a:t>
            </a:r>
            <a:r>
              <a:rPr lang="de-DE" dirty="0" err="1" smtClean="0"/>
              <a:t>pipeline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44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2 different TYPES / </a:t>
            </a:r>
            <a:r>
              <a:rPr lang="de-DE" dirty="0" err="1" smtClean="0"/>
              <a:t>sources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SUM 95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779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So,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seen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Country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model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before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here</a:t>
            </a:r>
            <a:r>
              <a:rPr lang="de-DE" baseline="0" dirty="0" smtClean="0"/>
              <a:t>.</a:t>
            </a:r>
          </a:p>
          <a:p>
            <a:endParaRPr lang="de-DE" baseline="0" dirty="0" smtClean="0"/>
          </a:p>
          <a:p>
            <a:r>
              <a:rPr lang="de-DE" baseline="0" dirty="0" err="1" smtClean="0"/>
              <a:t>Now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here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go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community-tailored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15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So,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check</a:t>
            </a:r>
            <a:r>
              <a:rPr lang="de-DE" baseline="0" dirty="0" smtClean="0"/>
              <a:t> </a:t>
            </a:r>
            <a:r>
              <a:rPr lang="de-DE" dirty="0" smtClean="0"/>
              <a:t>all </a:t>
            </a:r>
            <a:r>
              <a:rPr lang="de-DE" dirty="0" err="1" smtClean="0"/>
              <a:t>promised</a:t>
            </a:r>
            <a:r>
              <a:rPr lang="de-DE" baseline="0" dirty="0" smtClean="0"/>
              <a:t> </a:t>
            </a:r>
            <a:r>
              <a:rPr lang="de-DE" dirty="0" err="1" smtClean="0"/>
              <a:t>todos</a:t>
            </a:r>
            <a:r>
              <a:rPr lang="de-DE" dirty="0" smtClean="0"/>
              <a:t> </a:t>
            </a:r>
            <a:r>
              <a:rPr lang="de-DE" dirty="0" err="1" smtClean="0"/>
              <a:t>within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pipline</a:t>
            </a:r>
            <a:r>
              <a:rPr lang="de-DE" dirty="0" smtClean="0"/>
              <a:t> </a:t>
            </a:r>
            <a:r>
              <a:rPr lang="de-DE" dirty="0" err="1" smtClean="0"/>
              <a:t>now</a:t>
            </a:r>
            <a:r>
              <a:rPr lang="de-DE" dirty="0" smtClean="0"/>
              <a:t>.</a:t>
            </a:r>
          </a:p>
          <a:p>
            <a:endParaRPr lang="de-DE" dirty="0" smtClean="0"/>
          </a:p>
          <a:p>
            <a:r>
              <a:rPr lang="de-DE" dirty="0" smtClean="0"/>
              <a:t>But (</a:t>
            </a:r>
            <a:r>
              <a:rPr lang="de-DE" dirty="0" err="1" smtClean="0"/>
              <a:t>if</a:t>
            </a:r>
            <a:r>
              <a:rPr lang="de-DE" dirty="0" smtClean="0"/>
              <a:t> time) </a:t>
            </a:r>
            <a:r>
              <a:rPr lang="de-DE" dirty="0" err="1" smtClean="0"/>
              <a:t>there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another</a:t>
            </a:r>
            <a:r>
              <a:rPr lang="de-DE" dirty="0" smtClean="0"/>
              <a:t> PRACTICAL FINDING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39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keyvisual">
            <a:extLst>
              <a:ext uri="{FF2B5EF4-FFF2-40B4-BE49-F238E27FC236}">
                <a16:creationId xmlns:a16="http://schemas.microsoft.com/office/drawing/2014/main" id="{052F89C5-0E1E-4A80-9ADA-A1C0325A6E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137"/>
            <a:ext cx="40386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 anchor="b"/>
          <a:lstStyle>
            <a:lvl1pPr algn="ctr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US" dirty="0" smtClean="0"/>
              <a:t>Understanding &amp; Predicting User Lifetime with Machine Learning </a:t>
            </a:r>
            <a:endParaRPr lang="en-DE" dirty="0" smtClean="0"/>
          </a:p>
          <a:p>
            <a:r>
              <a:rPr lang="en-US" dirty="0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513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Understanding &amp; Predicting User Lifetime with Machine Learning </a:t>
            </a:r>
            <a:endParaRPr lang="en-DE" dirty="0" smtClean="0"/>
          </a:p>
          <a:p>
            <a:r>
              <a:rPr lang="en-US" dirty="0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236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keyvisual">
            <a:extLst>
              <a:ext uri="{FF2B5EF4-FFF2-40B4-BE49-F238E27FC236}">
                <a16:creationId xmlns:a16="http://schemas.microsoft.com/office/drawing/2014/main" id="{052F89C5-0E1E-4A80-9ADA-A1C0325A6E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137"/>
            <a:ext cx="40386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Understanding &amp; Predicting User Lifetime with Machine Learning </a:t>
            </a:r>
            <a:endParaRPr lang="en-DE" dirty="0" smtClean="0"/>
          </a:p>
          <a:p>
            <a:r>
              <a:rPr lang="en-US" dirty="0" smtClean="0"/>
              <a:t>in an Anonymous Location-Based Social Network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663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Understanding &amp; Predicting User Lifetime with Machine Learning </a:t>
            </a:r>
            <a:endParaRPr lang="en-DE" dirty="0" smtClean="0"/>
          </a:p>
          <a:p>
            <a:r>
              <a:rPr lang="en-US" dirty="0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460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Understanding &amp; Predicting User Lifetime with Machine Learning </a:t>
            </a:r>
            <a:endParaRPr lang="en-DE" dirty="0" smtClean="0"/>
          </a:p>
          <a:p>
            <a:r>
              <a:rPr lang="en-US" dirty="0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62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Understanding &amp; Predicting User Lifetime with Machine Learning </a:t>
            </a:r>
            <a:endParaRPr lang="en-DE" dirty="0" smtClean="0"/>
          </a:p>
          <a:p>
            <a:r>
              <a:rPr lang="en-US" dirty="0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297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Understanding &amp; Predicting User Lifetime with Machine Learning </a:t>
            </a:r>
            <a:endParaRPr lang="en-DE" dirty="0" smtClean="0"/>
          </a:p>
          <a:p>
            <a:r>
              <a:rPr lang="en-US" dirty="0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711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44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Understanding &amp; Predicting User Lifetime with Machine Learning </a:t>
            </a:r>
            <a:endParaRPr lang="en-DE" dirty="0" smtClean="0"/>
          </a:p>
          <a:p>
            <a:r>
              <a:rPr lang="en-US" dirty="0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920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44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Understanding &amp; Predicting User Lifetime with Machine Learning </a:t>
            </a:r>
            <a:endParaRPr lang="en-DE" dirty="0" smtClean="0"/>
          </a:p>
          <a:p>
            <a:r>
              <a:rPr lang="en-US" dirty="0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186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Understanding &amp; Predicting User Lifetime with Machine Learning </a:t>
            </a:r>
            <a:endParaRPr lang="en-DE" dirty="0" smtClean="0"/>
          </a:p>
          <a:p>
            <a:r>
              <a:rPr lang="en-US" dirty="0" smtClean="0"/>
              <a:t>in an Anonymous Location-Based Social Network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24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47DBD9-63F7-4546-9F6A-2FCED254A13F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 descr="https://www-docs.b-tu.de/presse/public/Corporate_Design/Logo_BTUC-S/BTULogoStandardversionenglischSW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591" y="6038770"/>
            <a:ext cx="2694029" cy="100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 userDrawn="1"/>
        </p:nvCxnSpPr>
        <p:spPr>
          <a:xfrm>
            <a:off x="-111760" y="6253480"/>
            <a:ext cx="123698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3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71720" y="4429919"/>
            <a:ext cx="66690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u="sng" dirty="0" smtClean="0">
                <a:solidFill>
                  <a:schemeClr val="bg1">
                    <a:lumMod val="50000"/>
                  </a:schemeClr>
                </a:solidFill>
              </a:rPr>
              <a:t>Jens </a:t>
            </a:r>
            <a:r>
              <a:rPr lang="en-DE" b="1" u="sng" dirty="0" smtClean="0">
                <a:solidFill>
                  <a:schemeClr val="bg1">
                    <a:lumMod val="50000"/>
                  </a:schemeClr>
                </a:solidFill>
              </a:rPr>
              <a:t>Helge</a:t>
            </a:r>
            <a:r>
              <a:rPr lang="en-DE" u="sng" dirty="0" smtClean="0">
                <a:solidFill>
                  <a:schemeClr val="bg1">
                    <a:lumMod val="50000"/>
                  </a:schemeClr>
                </a:solidFill>
              </a:rPr>
              <a:t> Reelfs</a:t>
            </a:r>
            <a:r>
              <a:rPr lang="en-DE" baseline="30000" dirty="0" smtClean="0">
                <a:solidFill>
                  <a:schemeClr val="bg1">
                    <a:lumMod val="50000"/>
                  </a:schemeClr>
                </a:solidFill>
              </a:rPr>
              <a:t>†</a:t>
            </a:r>
            <a:r>
              <a:rPr lang="en-DE" dirty="0" smtClean="0">
                <a:solidFill>
                  <a:schemeClr val="bg1">
                    <a:lumMod val="50000"/>
                  </a:schemeClr>
                </a:solidFill>
              </a:rPr>
              <a:t>, Max Bergmann</a:t>
            </a:r>
            <a:r>
              <a:rPr lang="en-DE" baseline="30000" dirty="0" smtClean="0">
                <a:solidFill>
                  <a:schemeClr val="bg1">
                    <a:lumMod val="50000"/>
                  </a:schemeClr>
                </a:solidFill>
              </a:rPr>
              <a:t>†</a:t>
            </a:r>
            <a:r>
              <a:rPr lang="en-DE" dirty="0" smtClean="0">
                <a:solidFill>
                  <a:schemeClr val="bg1">
                    <a:lumMod val="50000"/>
                  </a:schemeClr>
                </a:solidFill>
              </a:rPr>
              <a:t>, Oliver Hohlfeld</a:t>
            </a:r>
            <a:r>
              <a:rPr lang="en-DE" baseline="30000" dirty="0" smtClean="0">
                <a:solidFill>
                  <a:schemeClr val="bg1">
                    <a:lumMod val="50000"/>
                  </a:schemeClr>
                </a:solidFill>
              </a:rPr>
              <a:t>†</a:t>
            </a:r>
            <a:r>
              <a:rPr lang="en-DE" dirty="0" smtClean="0">
                <a:solidFill>
                  <a:schemeClr val="bg1">
                    <a:lumMod val="50000"/>
                  </a:schemeClr>
                </a:solidFill>
              </a:rPr>
              <a:t>, Niklas Henckell</a:t>
            </a:r>
            <a:r>
              <a:rPr lang="en-DE" baseline="30000" dirty="0" smtClean="0">
                <a:solidFill>
                  <a:schemeClr val="bg1">
                    <a:lumMod val="50000"/>
                  </a:schemeClr>
                </a:solidFill>
              </a:rPr>
              <a:t>‡</a:t>
            </a:r>
          </a:p>
          <a:p>
            <a:endParaRPr lang="en-DE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DE" baseline="30000" dirty="0" smtClean="0">
                <a:solidFill>
                  <a:schemeClr val="bg1">
                    <a:lumMod val="50000"/>
                  </a:schemeClr>
                </a:solidFill>
              </a:rPr>
              <a:t>†</a:t>
            </a:r>
            <a:r>
              <a:rPr lang="en-DE" dirty="0" smtClean="0">
                <a:solidFill>
                  <a:schemeClr val="bg1">
                    <a:lumMod val="50000"/>
                  </a:schemeClr>
                </a:solidFill>
              </a:rPr>
              <a:t>Brandenburg University of Technology</a:t>
            </a:r>
          </a:p>
          <a:p>
            <a:r>
              <a:rPr lang="en-DE" baseline="30000" dirty="0" smtClean="0">
                <a:solidFill>
                  <a:schemeClr val="bg1">
                    <a:lumMod val="50000"/>
                  </a:schemeClr>
                </a:solidFill>
              </a:rPr>
              <a:t>‡</a:t>
            </a:r>
            <a:r>
              <a:rPr lang="en-DE" dirty="0" smtClean="0">
                <a:solidFill>
                  <a:schemeClr val="bg1">
                    <a:lumMod val="50000"/>
                  </a:schemeClr>
                </a:solidFill>
              </a:rPr>
              <a:t>The Jodel Venture GmbH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Understanding &amp; Predicting </a:t>
            </a:r>
            <a:r>
              <a:rPr lang="en-DE" dirty="0" smtClean="0"/>
              <a:t/>
            </a:r>
            <a:br>
              <a:rPr lang="en-DE" dirty="0" smtClean="0"/>
            </a:br>
            <a:r>
              <a:rPr lang="en-US" dirty="0" smtClean="0"/>
              <a:t>User Lifetime</a:t>
            </a:r>
            <a:r>
              <a:rPr lang="en-DE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DE" dirty="0" smtClean="0"/>
              <a:t>... </a:t>
            </a:r>
            <a:r>
              <a:rPr lang="en-US" dirty="0" smtClean="0"/>
              <a:t>with Machine Learning</a:t>
            </a:r>
            <a:endParaRPr lang="en-US" dirty="0"/>
          </a:p>
        </p:txBody>
      </p:sp>
      <p:pic>
        <p:nvPicPr>
          <p:cNvPr id="1028" name="Picture 4" descr="Jodel - Hyperlocal Commun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40" y="2182403"/>
            <a:ext cx="3092321" cy="2531838"/>
          </a:xfrm>
          <a:prstGeom prst="rect">
            <a:avLst/>
          </a:prstGeom>
          <a:noFill/>
          <a:effectLst>
            <a:glow rad="63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496553" y="6211669"/>
            <a:ext cx="66356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The 11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International Workshop on Location and the Web</a:t>
            </a:r>
            <a:r>
              <a:rPr lang="en-DE" dirty="0" smtClean="0">
                <a:solidFill>
                  <a:schemeClr val="bg1">
                    <a:lumMod val="50000"/>
                  </a:schemeClr>
                </a:solidFill>
              </a:rPr>
              <a:t> @TWC’21</a:t>
            </a:r>
          </a:p>
          <a:p>
            <a:pPr algn="ctr"/>
            <a:r>
              <a:rPr lang="en-DE" dirty="0" smtClean="0">
                <a:solidFill>
                  <a:schemeClr val="bg1">
                    <a:lumMod val="50000"/>
                  </a:schemeClr>
                </a:solidFill>
              </a:rPr>
              <a:t>April 12, 2021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66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Motivation - User Lifetime</a:t>
            </a:r>
            <a:r>
              <a:rPr lang="de-DE" dirty="0" smtClean="0"/>
              <a:t> </a:t>
            </a:r>
            <a:r>
              <a:rPr lang="de-DE" dirty="0" err="1" smtClean="0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03864" cy="4351338"/>
          </a:xfrm>
        </p:spPr>
        <p:txBody>
          <a:bodyPr/>
          <a:lstStyle/>
          <a:p>
            <a:r>
              <a:rPr lang="en-DE" dirty="0" smtClean="0"/>
              <a:t>User Lifetime </a:t>
            </a:r>
            <a:r>
              <a:rPr lang="de-DE" dirty="0" smtClean="0"/>
              <a:t>/ </a:t>
            </a:r>
            <a:r>
              <a:rPr lang="en-DE" dirty="0" smtClean="0"/>
              <a:t>Churn / Retention</a:t>
            </a:r>
            <a:r>
              <a:rPr lang="de-DE" dirty="0" smtClean="0"/>
              <a:t>; </a:t>
            </a:r>
            <a:r>
              <a:rPr lang="en-DE" dirty="0" smtClean="0"/>
              <a:t>Customer Lifetime Value </a:t>
            </a:r>
            <a:r>
              <a:rPr lang="de-DE" dirty="0" smtClean="0"/>
              <a:t> (CLV)</a:t>
            </a:r>
            <a:endParaRPr lang="en-DE" dirty="0" smtClean="0"/>
          </a:p>
          <a:p>
            <a:pPr lvl="1"/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Does</a:t>
            </a:r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user</a:t>
            </a:r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x </a:t>
            </a:r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quit</a:t>
            </a:r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business</a:t>
            </a:r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soon</a:t>
            </a:r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?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</a:p>
          <a:p>
            <a:pPr lvl="1"/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How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long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will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user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x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stay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with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us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?</a:t>
            </a:r>
          </a:p>
          <a:p>
            <a:pPr lvl="1"/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Within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timespan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t?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With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what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probability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?</a:t>
            </a:r>
          </a:p>
          <a:p>
            <a:pPr lvl="1"/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How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much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revenue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does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user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x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generate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in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timespan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t?</a:t>
            </a:r>
            <a:endParaRPr lang="en-DE" dirty="0" smtClean="0">
              <a:solidFill>
                <a:schemeClr val="accent2"/>
              </a:solidFill>
              <a:latin typeface="Consolas" panose="020B0609020204030204" pitchFamily="49" charset="0"/>
            </a:endParaRPr>
          </a:p>
          <a:p>
            <a:r>
              <a:rPr lang="en-DE" dirty="0" smtClean="0"/>
              <a:t>Why is it important?</a:t>
            </a:r>
            <a:r>
              <a:rPr lang="de-DE" dirty="0" smtClean="0"/>
              <a:t> </a:t>
            </a:r>
            <a:r>
              <a:rPr lang="en-DE" dirty="0" smtClean="0"/>
              <a:t>–</a:t>
            </a:r>
            <a:r>
              <a:rPr lang="de-DE" dirty="0" smtClean="0"/>
              <a:t> </a:t>
            </a:r>
            <a:r>
              <a:rPr lang="de-DE" b="1" dirty="0" err="1" smtClean="0"/>
              <a:t>Increase</a:t>
            </a:r>
            <a:r>
              <a:rPr lang="de-DE" b="1" dirty="0" smtClean="0"/>
              <a:t> Retention</a:t>
            </a:r>
            <a:endParaRPr lang="de-DE" b="1" dirty="0"/>
          </a:p>
          <a:p>
            <a:pPr lvl="1"/>
            <a:r>
              <a:rPr lang="de-DE" dirty="0" smtClean="0"/>
              <a:t>Focus on </a:t>
            </a:r>
            <a:r>
              <a:rPr lang="de-DE" dirty="0" err="1" smtClean="0"/>
              <a:t>new</a:t>
            </a:r>
            <a:r>
              <a:rPr lang="de-DE" dirty="0" smtClean="0"/>
              <a:t> </a:t>
            </a:r>
            <a:r>
              <a:rPr lang="de-DE" dirty="0" err="1" smtClean="0"/>
              <a:t>customers</a:t>
            </a:r>
            <a:r>
              <a:rPr lang="de-DE" dirty="0" smtClean="0"/>
              <a:t> </a:t>
            </a:r>
            <a:r>
              <a:rPr lang="de-DE" dirty="0" err="1" smtClean="0"/>
              <a:t>likely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churn</a:t>
            </a:r>
            <a:endParaRPr lang="de-DE" dirty="0" smtClean="0"/>
          </a:p>
          <a:p>
            <a:pPr lvl="1"/>
            <a:r>
              <a:rPr lang="de-DE" dirty="0" smtClean="0"/>
              <a:t>Focus on A-</a:t>
            </a:r>
            <a:r>
              <a:rPr lang="de-DE" dirty="0" err="1" smtClean="0"/>
              <a:t>customers</a:t>
            </a:r>
            <a:endParaRPr lang="de-DE" dirty="0" smtClean="0"/>
          </a:p>
          <a:p>
            <a:r>
              <a:rPr lang="de-DE" dirty="0" err="1" smtClean="0"/>
              <a:t>Has</a:t>
            </a:r>
            <a:r>
              <a:rPr lang="de-DE" dirty="0" smtClean="0"/>
              <a:t> </a:t>
            </a:r>
            <a:r>
              <a:rPr lang="de-DE" dirty="0" err="1" smtClean="0"/>
              <a:t>been</a:t>
            </a:r>
            <a:r>
              <a:rPr lang="de-DE" dirty="0" smtClean="0"/>
              <a:t> </a:t>
            </a:r>
            <a:r>
              <a:rPr lang="de-DE" b="1" dirty="0" err="1" smtClean="0"/>
              <a:t>studied</a:t>
            </a:r>
            <a:r>
              <a:rPr lang="de-DE" b="1" dirty="0" smtClean="0"/>
              <a:t> </a:t>
            </a:r>
            <a:r>
              <a:rPr lang="de-DE" b="1" dirty="0" err="1" smtClean="0"/>
              <a:t>extensively</a:t>
            </a:r>
            <a:r>
              <a:rPr lang="en-DE" dirty="0" smtClean="0"/>
              <a:t>…</a:t>
            </a:r>
            <a:endParaRPr lang="de-DE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6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(</a:t>
            </a:r>
            <a:r>
              <a:rPr lang="de-DE" dirty="0" smtClean="0"/>
              <a:t>L</a:t>
            </a:r>
            <a:r>
              <a:rPr lang="en-DE" dirty="0" smtClean="0"/>
              <a:t>ots of) 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89920" cy="4351338"/>
          </a:xfrm>
        </p:spPr>
        <p:txBody>
          <a:bodyPr>
            <a:normAutofit lnSpcReduction="10000"/>
          </a:bodyPr>
          <a:lstStyle/>
          <a:p>
            <a:r>
              <a:rPr lang="en-DE" dirty="0" smtClean="0"/>
              <a:t>Plethora of </a:t>
            </a:r>
            <a:r>
              <a:rPr lang="en-DE" b="1" dirty="0" smtClean="0"/>
              <a:t>Tools </a:t>
            </a:r>
            <a:r>
              <a:rPr lang="en-DE" dirty="0" smtClean="0"/>
              <a:t>for predictions</a:t>
            </a:r>
          </a:p>
          <a:p>
            <a:pPr lvl="1"/>
            <a:r>
              <a:rPr lang="en-DE" dirty="0" smtClean="0"/>
              <a:t>Classical Machine Learning – Boosting, SVM, DT, RF</a:t>
            </a:r>
            <a:r>
              <a:rPr lang="de-DE" dirty="0" smtClean="0"/>
              <a:t>, </a:t>
            </a:r>
            <a:r>
              <a:rPr lang="en-DE" dirty="0" smtClean="0"/>
              <a:t>…</a:t>
            </a:r>
          </a:p>
          <a:p>
            <a:pPr lvl="1"/>
            <a:r>
              <a:rPr lang="en-DE" dirty="0" smtClean="0"/>
              <a:t>Association Rule Mining</a:t>
            </a:r>
          </a:p>
          <a:p>
            <a:pPr lvl="1"/>
            <a:r>
              <a:rPr lang="de-DE" dirty="0" smtClean="0"/>
              <a:t>(</a:t>
            </a:r>
            <a:r>
              <a:rPr lang="de-DE" dirty="0" err="1" smtClean="0"/>
              <a:t>Deep</a:t>
            </a:r>
            <a:r>
              <a:rPr lang="de-DE" dirty="0" smtClean="0"/>
              <a:t>-)NNs</a:t>
            </a:r>
          </a:p>
          <a:p>
            <a:pPr lvl="1"/>
            <a:r>
              <a:rPr lang="en-DE" dirty="0" smtClean="0"/>
              <a:t>…</a:t>
            </a:r>
          </a:p>
          <a:p>
            <a:r>
              <a:rPr lang="en-DE" dirty="0" smtClean="0"/>
              <a:t>Plethora of </a:t>
            </a:r>
            <a:r>
              <a:rPr lang="en-DE" b="1" dirty="0" smtClean="0"/>
              <a:t>application</a:t>
            </a:r>
            <a:r>
              <a:rPr lang="en-DE" dirty="0" smtClean="0"/>
              <a:t> fields</a:t>
            </a:r>
          </a:p>
          <a:p>
            <a:pPr lvl="1"/>
            <a:r>
              <a:rPr lang="en-DE" dirty="0" smtClean="0"/>
              <a:t>Telco</a:t>
            </a:r>
          </a:p>
          <a:p>
            <a:pPr lvl="1"/>
            <a:r>
              <a:rPr lang="en-DE" dirty="0" smtClean="0"/>
              <a:t>Gaming</a:t>
            </a:r>
          </a:p>
          <a:p>
            <a:pPr lvl="1"/>
            <a:r>
              <a:rPr lang="en-DE" dirty="0" smtClean="0"/>
              <a:t>OSN</a:t>
            </a:r>
            <a:r>
              <a:rPr lang="de-DE" dirty="0" smtClean="0"/>
              <a:t>, </a:t>
            </a:r>
            <a:r>
              <a:rPr lang="en-DE" dirty="0" smtClean="0"/>
              <a:t>Q&amp;A</a:t>
            </a:r>
            <a:endParaRPr lang="de-DE" dirty="0" smtClean="0"/>
          </a:p>
          <a:p>
            <a:pPr lvl="1"/>
            <a:r>
              <a:rPr lang="de-DE" dirty="0" smtClean="0"/>
              <a:t>Shopping, </a:t>
            </a:r>
            <a:r>
              <a:rPr lang="en-DE" dirty="0" smtClean="0"/>
              <a:t>…</a:t>
            </a:r>
            <a:endParaRPr lang="de-DE" dirty="0" smtClean="0"/>
          </a:p>
          <a:p>
            <a:r>
              <a:rPr lang="de-DE" dirty="0" err="1" smtClean="0"/>
              <a:t>Mostly</a:t>
            </a:r>
            <a:r>
              <a:rPr lang="de-DE" dirty="0" smtClean="0"/>
              <a:t> </a:t>
            </a:r>
            <a:r>
              <a:rPr lang="de-DE" dirty="0" err="1" smtClean="0"/>
              <a:t>focus</a:t>
            </a:r>
            <a:r>
              <a:rPr lang="de-DE" dirty="0" smtClean="0"/>
              <a:t> on </a:t>
            </a:r>
            <a:r>
              <a:rPr lang="de-DE" b="1" dirty="0" err="1" smtClean="0"/>
              <a:t>single</a:t>
            </a:r>
            <a:r>
              <a:rPr lang="de-DE" b="1" dirty="0" smtClean="0"/>
              <a:t> </a:t>
            </a:r>
            <a:r>
              <a:rPr lang="de-DE" b="1" dirty="0" err="1" smtClean="0"/>
              <a:t>gobal</a:t>
            </a:r>
            <a:r>
              <a:rPr lang="de-DE" b="1" dirty="0" smtClean="0"/>
              <a:t> </a:t>
            </a:r>
            <a:r>
              <a:rPr lang="de-DE" b="1" dirty="0" err="1" smtClean="0"/>
              <a:t>platforms</a:t>
            </a:r>
            <a:r>
              <a:rPr lang="de-DE" b="1" dirty="0" smtClean="0"/>
              <a:t>/</a:t>
            </a:r>
            <a:r>
              <a:rPr lang="de-DE" b="1" dirty="0" err="1" smtClean="0"/>
              <a:t>communities</a:t>
            </a:r>
            <a:endParaRPr lang="de-DE" b="1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798056" y="2792809"/>
            <a:ext cx="4865624" cy="1208485"/>
            <a:chOff x="4898136" y="4159874"/>
            <a:chExt cx="4865624" cy="1208485"/>
          </a:xfrm>
        </p:grpSpPr>
        <p:sp>
          <p:nvSpPr>
            <p:cNvPr id="6" name="Rounded Rectangle 5"/>
            <p:cNvSpPr/>
            <p:nvPr/>
          </p:nvSpPr>
          <p:spPr>
            <a:xfrm>
              <a:off x="5074920" y="4159874"/>
              <a:ext cx="4688840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dirty="0" smtClean="0"/>
                <a:t>…</a:t>
              </a:r>
              <a:r>
                <a:rPr lang="de-DE" dirty="0" smtClean="0"/>
                <a:t> </a:t>
              </a:r>
              <a:r>
                <a:rPr lang="de-DE" dirty="0" err="1" smtClean="0"/>
                <a:t>even</a:t>
              </a:r>
              <a:r>
                <a:rPr lang="de-DE" dirty="0" smtClean="0"/>
                <a:t> after </a:t>
              </a:r>
              <a:r>
                <a:rPr lang="de-DE" dirty="0" err="1" smtClean="0"/>
                <a:t>decades</a:t>
              </a:r>
              <a:endParaRPr lang="de-DE" dirty="0" smtClean="0"/>
            </a:p>
            <a:p>
              <a:pPr algn="ctr"/>
              <a:r>
                <a:rPr lang="de-DE" dirty="0" smtClean="0"/>
                <a:t>Still </a:t>
              </a:r>
              <a:r>
                <a:rPr lang="en-DE" dirty="0" smtClean="0"/>
                <a:t>lots of really cool stuff</a:t>
              </a:r>
              <a:r>
                <a:rPr lang="de-DE" dirty="0" smtClean="0"/>
                <a:t> </a:t>
              </a:r>
              <a:r>
                <a:rPr lang="de-DE" dirty="0" err="1" smtClean="0"/>
                <a:t>going</a:t>
              </a:r>
              <a:r>
                <a:rPr lang="de-DE" dirty="0" smtClean="0"/>
                <a:t> on</a:t>
              </a:r>
              <a:r>
                <a:rPr lang="en-DE" dirty="0" smtClean="0"/>
                <a:t>!</a:t>
              </a:r>
              <a:endParaRPr lang="en-US" dirty="0"/>
            </a:p>
          </p:txBody>
        </p:sp>
        <p:pic>
          <p:nvPicPr>
            <p:cNvPr id="7" name="Picture 4" descr="https://noto-website-2.storage.googleapis.com/emoji/emoji_u1f4a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8136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6974840" y="4261437"/>
            <a:ext cx="4653280" cy="1208485"/>
            <a:chOff x="5836920" y="2695052"/>
            <a:chExt cx="4653280" cy="1208485"/>
          </a:xfrm>
        </p:grpSpPr>
        <p:sp>
          <p:nvSpPr>
            <p:cNvPr id="9" name="Rounded Rectangle 8"/>
            <p:cNvSpPr/>
            <p:nvPr/>
          </p:nvSpPr>
          <p:spPr>
            <a:xfrm>
              <a:off x="5836920" y="2695052"/>
              <a:ext cx="4653280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</a:t>
              </a:r>
              <a:r>
                <a:rPr lang="en-DE" dirty="0" smtClean="0"/>
                <a:t>ut wait,</a:t>
              </a:r>
            </a:p>
            <a:p>
              <a:pPr algn="ctr"/>
              <a:r>
                <a:rPr lang="en-DE" b="1" dirty="0" smtClean="0"/>
                <a:t>what is NEW</a:t>
              </a:r>
              <a:r>
                <a:rPr lang="en-DE" dirty="0" smtClean="0"/>
                <a:t> here then?</a:t>
              </a:r>
              <a:endParaRPr lang="de-DE" dirty="0" smtClean="0"/>
            </a:p>
            <a:p>
              <a:pPr algn="ctr"/>
              <a:r>
                <a:rPr lang="de-DE" dirty="0" err="1" smtClean="0"/>
                <a:t>Why</a:t>
              </a:r>
              <a:r>
                <a:rPr lang="de-DE" dirty="0" smtClean="0"/>
                <a:t> </a:t>
              </a:r>
              <a:r>
                <a:rPr lang="de-DE" b="1" dirty="0" err="1" smtClean="0"/>
                <a:t>LocWeb</a:t>
              </a:r>
              <a:r>
                <a:rPr lang="de-DE" dirty="0" smtClean="0"/>
                <a:t>?</a:t>
              </a:r>
              <a:endParaRPr lang="en-US" dirty="0"/>
            </a:p>
          </p:txBody>
        </p:sp>
        <p:pic>
          <p:nvPicPr>
            <p:cNvPr id="8194" name="Picture 2" descr="https://noto-website-2.storage.googleapis.com/emoji/emoji_u1f914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9083" y="2799944"/>
              <a:ext cx="1061117" cy="998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Rectangle 11"/>
          <p:cNvSpPr/>
          <p:nvPr/>
        </p:nvSpPr>
        <p:spPr>
          <a:xfrm>
            <a:off x="838200" y="5604859"/>
            <a:ext cx="8226552" cy="411607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8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Jodel App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Unique properties</a:t>
            </a:r>
          </a:p>
          <a:p>
            <a:pPr lvl="1"/>
            <a:r>
              <a:rPr lang="en-US" b="1" dirty="0" smtClean="0"/>
              <a:t>Location-based</a:t>
            </a:r>
          </a:p>
          <a:p>
            <a:pPr lvl="1"/>
            <a:r>
              <a:rPr lang="en-US" dirty="0" smtClean="0"/>
              <a:t>Anonymous</a:t>
            </a:r>
          </a:p>
          <a:p>
            <a:r>
              <a:rPr lang="en-US" b="1" dirty="0" smtClean="0"/>
              <a:t>Microblogging/Chatting</a:t>
            </a:r>
            <a:r>
              <a:rPr lang="en-US" dirty="0" smtClean="0"/>
              <a:t> App</a:t>
            </a:r>
          </a:p>
          <a:p>
            <a:pPr lvl="1"/>
            <a:r>
              <a:rPr lang="en-US" dirty="0" smtClean="0"/>
              <a:t>Text</a:t>
            </a:r>
          </a:p>
          <a:p>
            <a:pPr lvl="1"/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(Short videos)</a:t>
            </a:r>
          </a:p>
          <a:p>
            <a:r>
              <a:rPr lang="en-US" dirty="0" smtClean="0"/>
              <a:t>Set out in Germany late 2014</a:t>
            </a:r>
          </a:p>
          <a:p>
            <a:pPr lvl="1"/>
            <a:r>
              <a:rPr lang="en-US" dirty="0" smtClean="0"/>
              <a:t>Popular across Europe &amp; Gulf states</a:t>
            </a:r>
          </a:p>
          <a:p>
            <a:pPr lvl="1"/>
            <a:r>
              <a:rPr lang="en-US" dirty="0" smtClean="0"/>
              <a:t>Mostly Students &amp; Pupils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pic>
        <p:nvPicPr>
          <p:cNvPr id="5" name="Picture 2" descr="https://jodel.com/assets/img/en/teaser-demo-iphone.png">
            <a:extLst>
              <a:ext uri="{FF2B5EF4-FFF2-40B4-BE49-F238E27FC236}">
                <a16:creationId xmlns:a16="http://schemas.microsoft.com/office/drawing/2014/main" id="{2141BFC3-55D9-4271-8196-64D620FF7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81" y="110330"/>
            <a:ext cx="2975740" cy="60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8575283" y="984786"/>
            <a:ext cx="3280667" cy="354186"/>
            <a:chOff x="8282179" y="1064829"/>
            <a:chExt cx="3420958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2D98B3-6988-4A24-85D1-D86D08831F0B}"/>
                </a:ext>
              </a:extLst>
            </p:cNvPr>
            <p:cNvSpPr/>
            <p:nvPr/>
          </p:nvSpPr>
          <p:spPr bwMode="auto">
            <a:xfrm>
              <a:off x="8282179" y="1134458"/>
              <a:ext cx="797668" cy="297127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91080D2-7B62-4E21-B31D-7AC1F702DC7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079847" y="1273654"/>
              <a:ext cx="1254449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EE82B0F-1D3D-4578-8516-D0B9E406F607}"/>
                </a:ext>
              </a:extLst>
            </p:cNvPr>
            <p:cNvSpPr txBox="1"/>
            <p:nvPr/>
          </p:nvSpPr>
          <p:spPr>
            <a:xfrm>
              <a:off x="10405987" y="1064829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C</a:t>
              </a:r>
              <a:r>
                <a:rPr lang="en-DE" sz="1800" b="1" dirty="0"/>
                <a:t>o</a:t>
              </a:r>
              <a:r>
                <a:rPr lang="de-DE" sz="1800" b="1" dirty="0"/>
                <a:t>m</a:t>
              </a:r>
              <a:r>
                <a:rPr lang="en-DE" sz="1800" b="1" dirty="0"/>
                <a:t>m</a:t>
              </a:r>
              <a:r>
                <a:rPr lang="de-DE" sz="1800" b="1" dirty="0"/>
                <a:t>u</a:t>
              </a:r>
              <a:r>
                <a:rPr lang="en-DE" sz="1800" b="1" dirty="0"/>
                <a:t>n</a:t>
              </a:r>
              <a:r>
                <a:rPr lang="de-DE" sz="1800" b="1" dirty="0"/>
                <a:t>i</a:t>
              </a:r>
              <a:r>
                <a:rPr lang="en-DE" sz="1800" b="1" dirty="0"/>
                <a:t>t</a:t>
              </a:r>
              <a:r>
                <a:rPr lang="de-DE" sz="1800" b="1" dirty="0"/>
                <a:t>y</a:t>
              </a:r>
              <a:endParaRPr lang="en-DE" sz="1800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897154" y="1306339"/>
            <a:ext cx="3368873" cy="354186"/>
            <a:chOff x="7601918" y="1384061"/>
            <a:chExt cx="3512936" cy="36933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133613-94F8-4D40-B8FB-E6829B36D9C8}"/>
                </a:ext>
              </a:extLst>
            </p:cNvPr>
            <p:cNvSpPr/>
            <p:nvPr/>
          </p:nvSpPr>
          <p:spPr bwMode="auto">
            <a:xfrm>
              <a:off x="7601918" y="1408221"/>
              <a:ext cx="2149138" cy="321013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24E4ED6-CACC-4480-9115-4C36B2E0E80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760109" y="1568727"/>
              <a:ext cx="601054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58354A-62C6-438E-9BC6-E8AF413A0039}"/>
                </a:ext>
              </a:extLst>
            </p:cNvPr>
            <p:cNvSpPr txBox="1"/>
            <p:nvPr/>
          </p:nvSpPr>
          <p:spPr>
            <a:xfrm>
              <a:off x="10473525" y="1384061"/>
              <a:ext cx="6413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F</a:t>
              </a:r>
              <a:r>
                <a:rPr lang="en-DE" sz="1800" b="1" dirty="0"/>
                <a:t>e</a:t>
              </a:r>
              <a:r>
                <a:rPr lang="de-DE" sz="1800" b="1" dirty="0"/>
                <a:t>e</a:t>
              </a:r>
              <a:r>
                <a:rPr lang="en-DE" sz="1800" b="1" dirty="0"/>
                <a:t>d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633717" y="1690688"/>
            <a:ext cx="3968446" cy="1006894"/>
            <a:chOff x="7306845" y="1748155"/>
            <a:chExt cx="4138143" cy="104995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5CD9C76-1A8A-4EF8-AF57-31F02A3C4C8D}"/>
                </a:ext>
              </a:extLst>
            </p:cNvPr>
            <p:cNvSpPr/>
            <p:nvPr/>
          </p:nvSpPr>
          <p:spPr bwMode="auto">
            <a:xfrm>
              <a:off x="7306845" y="1748155"/>
              <a:ext cx="2706858" cy="1049950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3AB9710-5FBD-4F69-8FF6-A751E955A613}"/>
                </a:ext>
              </a:extLst>
            </p:cNvPr>
            <p:cNvCxnSpPr>
              <a:cxnSpLocks/>
              <a:endCxn id="15" idx="3"/>
            </p:cNvCxnSpPr>
            <p:nvPr/>
          </p:nvCxnSpPr>
          <p:spPr bwMode="auto">
            <a:xfrm flipH="1">
              <a:off x="10013703" y="2273130"/>
              <a:ext cx="32708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E52ADDE-BFD4-4CB0-BB3D-FBAD55FC561A}"/>
                </a:ext>
              </a:extLst>
            </p:cNvPr>
            <p:cNvSpPr txBox="1"/>
            <p:nvPr/>
          </p:nvSpPr>
          <p:spPr>
            <a:xfrm>
              <a:off x="10405986" y="1971745"/>
              <a:ext cx="10390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a</a:t>
              </a:r>
              <a:r>
                <a:rPr lang="en-DE" sz="1800" b="1" dirty="0"/>
                <a:t> “J</a:t>
              </a:r>
              <a:r>
                <a:rPr lang="de-DE" sz="1800" b="1" dirty="0"/>
                <a:t>o</a:t>
              </a:r>
              <a:r>
                <a:rPr lang="en-DE" sz="1800" b="1" dirty="0"/>
                <a:t>d</a:t>
              </a:r>
              <a:r>
                <a:rPr lang="de-DE" sz="1800" b="1" dirty="0"/>
                <a:t>e</a:t>
              </a:r>
              <a:r>
                <a:rPr lang="en-DE" sz="1800" b="1" dirty="0"/>
                <a:t>l”</a:t>
              </a:r>
            </a:p>
            <a:p>
              <a:r>
                <a:rPr lang="en-DE" sz="1800" b="1" dirty="0"/>
                <a:t>(</a:t>
              </a:r>
              <a:r>
                <a:rPr lang="de-DE" sz="1800" b="1" dirty="0"/>
                <a:t>t</a:t>
              </a:r>
              <a:r>
                <a:rPr lang="en-DE" sz="1800" b="1" dirty="0"/>
                <a:t>h</a:t>
              </a:r>
              <a:r>
                <a:rPr lang="de-DE" sz="1800" b="1" dirty="0"/>
                <a:t>r</a:t>
              </a:r>
              <a:r>
                <a:rPr lang="en-DE" sz="1800" b="1" dirty="0"/>
                <a:t>e</a:t>
              </a:r>
              <a:r>
                <a:rPr lang="de-DE" sz="1800" b="1" dirty="0"/>
                <a:t>a</a:t>
              </a:r>
              <a:r>
                <a:rPr lang="en-DE" sz="1800" b="1" dirty="0"/>
                <a:t>d)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9793039" y="4082782"/>
            <a:ext cx="2398961" cy="735489"/>
            <a:chOff x="9585686" y="4247515"/>
            <a:chExt cx="2501543" cy="76693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D61CF4E-5540-4B68-A4EB-4ECF1EC73071}"/>
                </a:ext>
              </a:extLst>
            </p:cNvPr>
            <p:cNvSpPr/>
            <p:nvPr/>
          </p:nvSpPr>
          <p:spPr bwMode="auto">
            <a:xfrm>
              <a:off x="9585686" y="4247515"/>
              <a:ext cx="440649" cy="739302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9CE58C7-F178-4A06-A4A3-0699D68538AD}"/>
                </a:ext>
              </a:extLst>
            </p:cNvPr>
            <p:cNvCxnSpPr>
              <a:cxnSpLocks/>
              <a:stCxn id="19" idx="3"/>
            </p:cNvCxnSpPr>
            <p:nvPr/>
          </p:nvCxnSpPr>
          <p:spPr bwMode="auto">
            <a:xfrm>
              <a:off x="10026335" y="4617166"/>
              <a:ext cx="307961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27F7990-AB12-47F7-954D-CE7B12A0A269}"/>
                </a:ext>
              </a:extLst>
            </p:cNvPr>
            <p:cNvSpPr txBox="1"/>
            <p:nvPr/>
          </p:nvSpPr>
          <p:spPr>
            <a:xfrm>
              <a:off x="10405984" y="4340485"/>
              <a:ext cx="1681245" cy="673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800" b="1" dirty="0"/>
                <a:t>U</a:t>
              </a:r>
              <a:r>
                <a:rPr lang="en-DE" sz="1800" b="1" dirty="0"/>
                <a:t>p-/</a:t>
              </a:r>
              <a:r>
                <a:rPr lang="de-DE" sz="1800" b="1" dirty="0"/>
                <a:t>D</a:t>
              </a:r>
              <a:r>
                <a:rPr lang="en-DE" sz="1800" b="1" dirty="0" smtClean="0"/>
                <a:t>ownvote</a:t>
              </a:r>
            </a:p>
            <a:p>
              <a:pPr algn="l"/>
              <a:r>
                <a:rPr lang="en-DE" sz="1800" b="1" dirty="0" smtClean="0"/>
                <a:t>&amp; ‘Karma</a:t>
              </a:r>
              <a:r>
                <a:rPr lang="en-DE" b="1" dirty="0" smtClean="0"/>
                <a:t>’</a:t>
              </a:r>
              <a:endParaRPr lang="en-DE" sz="1800" b="1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827118" y="1779045"/>
            <a:ext cx="3305202" cy="1208485"/>
            <a:chOff x="3857598" y="1690688"/>
            <a:chExt cx="3305202" cy="1208485"/>
          </a:xfrm>
        </p:grpSpPr>
        <p:sp>
          <p:nvSpPr>
            <p:cNvPr id="27" name="Rounded Rectangle 26"/>
            <p:cNvSpPr/>
            <p:nvPr/>
          </p:nvSpPr>
          <p:spPr>
            <a:xfrm>
              <a:off x="4152292" y="1690688"/>
              <a:ext cx="3010508" cy="1208485"/>
            </a:xfrm>
            <a:prstGeom prst="round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b="1" dirty="0" smtClean="0"/>
                <a:t>Distinct Communities </a:t>
              </a:r>
            </a:p>
            <a:p>
              <a:pPr algn="ctr"/>
              <a:r>
                <a:rPr lang="en-DE" dirty="0"/>
                <a:t>(</a:t>
              </a:r>
              <a:r>
                <a:rPr lang="en-DE" dirty="0" smtClean="0"/>
                <a:t>by design)</a:t>
              </a:r>
              <a:endParaRPr lang="en-US" dirty="0"/>
            </a:p>
          </p:txBody>
        </p:sp>
        <p:pic>
          <p:nvPicPr>
            <p:cNvPr id="10242" name="Picture 2" descr="https://noto-website-2.storage.googleapis.com/emoji/emoji_u1f516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7598" y="1825625"/>
              <a:ext cx="1024681" cy="964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Rectangle 30"/>
          <p:cNvSpPr/>
          <p:nvPr/>
        </p:nvSpPr>
        <p:spPr>
          <a:xfrm>
            <a:off x="1152144" y="2255520"/>
            <a:ext cx="2566145" cy="399551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7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Used 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Ground truth</a:t>
            </a:r>
            <a:r>
              <a:rPr lang="en-US" dirty="0" smtClean="0"/>
              <a:t> information from operator</a:t>
            </a:r>
          </a:p>
          <a:p>
            <a:pPr lvl="1"/>
            <a:r>
              <a:rPr lang="en-US" dirty="0" smtClean="0"/>
              <a:t>Kingdom of Saudi Arabia</a:t>
            </a:r>
          </a:p>
          <a:p>
            <a:pPr lvl="1"/>
            <a:r>
              <a:rPr lang="en-US" dirty="0" smtClean="0"/>
              <a:t>10/2014 until 08/2017</a:t>
            </a:r>
          </a:p>
          <a:p>
            <a:r>
              <a:rPr lang="en-US" dirty="0" smtClean="0"/>
              <a:t>Factsheet</a:t>
            </a:r>
            <a:endParaRPr lang="en-DE" dirty="0" smtClean="0"/>
          </a:p>
          <a:p>
            <a:endParaRPr lang="en-DE" dirty="0"/>
          </a:p>
          <a:p>
            <a:endParaRPr lang="en-DE" dirty="0" smtClean="0"/>
          </a:p>
          <a:p>
            <a:endParaRPr lang="en-DE" dirty="0"/>
          </a:p>
          <a:p>
            <a:endParaRPr lang="en-DE" dirty="0" smtClean="0"/>
          </a:p>
          <a:p>
            <a:r>
              <a:rPr lang="en-DE" b="1" dirty="0" smtClean="0"/>
              <a:t>No lurking </a:t>
            </a:r>
            <a:r>
              <a:rPr lang="en-DE" dirty="0" smtClean="0"/>
              <a:t>information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761808"/>
              </p:ext>
            </p:extLst>
          </p:nvPr>
        </p:nvGraphicFramePr>
        <p:xfrm>
          <a:off x="1165130" y="3663103"/>
          <a:ext cx="450586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4087">
                  <a:extLst>
                    <a:ext uri="{9D8B030D-6E8A-4147-A177-3AD203B41FA5}">
                      <a16:colId xmlns:a16="http://schemas.microsoft.com/office/drawing/2014/main" val="2358119314"/>
                    </a:ext>
                  </a:extLst>
                </a:gridCol>
                <a:gridCol w="1901780">
                  <a:extLst>
                    <a:ext uri="{9D8B030D-6E8A-4147-A177-3AD203B41FA5}">
                      <a16:colId xmlns:a16="http://schemas.microsoft.com/office/drawing/2014/main" val="895927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Metric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#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7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DE" dirty="0" smtClean="0"/>
                        <a:t>Users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~</a:t>
                      </a:r>
                      <a:r>
                        <a:rPr lang="en-DE" dirty="0" smtClean="0"/>
                        <a:t>1.215</a:t>
                      </a:r>
                      <a:r>
                        <a:rPr lang="en-US" baseline="0" dirty="0" smtClean="0"/>
                        <a:t> 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12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DE" dirty="0" smtClean="0"/>
                        <a:t>Posts/Replies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~</a:t>
                      </a:r>
                      <a:r>
                        <a:rPr lang="en-DE" dirty="0" smtClean="0"/>
                        <a:t>59 </a:t>
                      </a:r>
                      <a:r>
                        <a:rPr lang="en-US" dirty="0" smtClean="0"/>
                        <a:t>M</a:t>
                      </a:r>
                      <a:r>
                        <a:rPr lang="en-DE" dirty="0" smtClean="0"/>
                        <a:t> / </a:t>
                      </a:r>
                      <a:r>
                        <a:rPr lang="en-US" dirty="0" smtClean="0"/>
                        <a:t>~</a:t>
                      </a:r>
                      <a:r>
                        <a:rPr lang="en-DE" dirty="0" smtClean="0"/>
                        <a:t>411M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69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DE" baseline="0" dirty="0" smtClean="0"/>
                        <a:t>Casted Votes (Up / Down)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~</a:t>
                      </a:r>
                      <a:r>
                        <a:rPr lang="en-DE" dirty="0" smtClean="0"/>
                        <a:t>350 M / </a:t>
                      </a:r>
                      <a:r>
                        <a:rPr lang="en-US" dirty="0" smtClean="0"/>
                        <a:t>~</a:t>
                      </a:r>
                      <a:r>
                        <a:rPr lang="en-DE" dirty="0" smtClean="0"/>
                        <a:t>143 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03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r>
                        <a:rPr lang="en-DE" dirty="0" smtClean="0"/>
                        <a:t>iscretized Communities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95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407629"/>
                  </a:ext>
                </a:extLst>
              </a:tr>
            </a:tbl>
          </a:graphicData>
        </a:graphic>
      </p:graphicFrame>
      <p:pic>
        <p:nvPicPr>
          <p:cNvPr id="5122" name="Picture 2" descr="Location of Saudi Arab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507" y="33594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276787" y="-35755"/>
            <a:ext cx="3000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200" dirty="0" smtClean="0"/>
              <a:t>* </a:t>
            </a:r>
            <a:r>
              <a:rPr lang="en-US" sz="1200" dirty="0" smtClean="0"/>
              <a:t>https://en.wikipedia.org/wiki/Saudi_Arabia</a:t>
            </a:r>
            <a:endParaRPr lang="en-US" sz="1200" dirty="0"/>
          </a:p>
        </p:txBody>
      </p:sp>
      <p:grpSp>
        <p:nvGrpSpPr>
          <p:cNvPr id="35" name="Group 34"/>
          <p:cNvGrpSpPr/>
          <p:nvPr/>
        </p:nvGrpSpPr>
        <p:grpSpPr>
          <a:xfrm>
            <a:off x="7824193" y="1337981"/>
            <a:ext cx="4010304" cy="4790216"/>
            <a:chOff x="7824193" y="1337981"/>
            <a:chExt cx="4010304" cy="4790216"/>
          </a:xfrm>
        </p:grpSpPr>
        <p:sp>
          <p:nvSpPr>
            <p:cNvPr id="12" name="Rectangle 11"/>
            <p:cNvSpPr/>
            <p:nvPr/>
          </p:nvSpPr>
          <p:spPr>
            <a:xfrm>
              <a:off x="9646276" y="1343696"/>
              <a:ext cx="450761" cy="3734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 flipH="1">
              <a:off x="7837389" y="1712334"/>
              <a:ext cx="1807440" cy="44158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0097037" y="1717183"/>
              <a:ext cx="1737460" cy="441101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7824193" y="1337981"/>
              <a:ext cx="1820636" cy="14251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0097037" y="1338847"/>
              <a:ext cx="1737460" cy="14465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7389" y="2811887"/>
              <a:ext cx="3997108" cy="3316310"/>
            </a:xfrm>
            <a:prstGeom prst="rect">
              <a:avLst/>
            </a:prstGeom>
            <a:ln w="5715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31" name="Rectangle 30"/>
          <p:cNvSpPr/>
          <p:nvPr/>
        </p:nvSpPr>
        <p:spPr>
          <a:xfrm>
            <a:off x="1163683" y="4413161"/>
            <a:ext cx="4507314" cy="725509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5670997" y="3879458"/>
            <a:ext cx="3774185" cy="1208485"/>
            <a:chOff x="5670997" y="4159874"/>
            <a:chExt cx="3774185" cy="1208485"/>
          </a:xfrm>
        </p:grpSpPr>
        <p:sp>
          <p:nvSpPr>
            <p:cNvPr id="33" name="Rounded Rectangle 32"/>
            <p:cNvSpPr/>
            <p:nvPr/>
          </p:nvSpPr>
          <p:spPr>
            <a:xfrm>
              <a:off x="5808372" y="4159874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~</a:t>
              </a:r>
              <a:r>
                <a:rPr lang="en-DE" b="1" dirty="0" smtClean="0"/>
                <a:t>1:1</a:t>
              </a:r>
              <a:r>
                <a:rPr lang="en-DE" dirty="0" smtClean="0"/>
                <a:t> for</a:t>
              </a:r>
            </a:p>
            <a:p>
              <a:pPr algn="ctr"/>
              <a:r>
                <a:rPr lang="en-US" dirty="0" smtClean="0"/>
                <a:t>C</a:t>
              </a:r>
              <a:r>
                <a:rPr lang="en-DE" dirty="0" smtClean="0"/>
                <a:t>ontent </a:t>
              </a:r>
              <a:r>
                <a:rPr lang="en-DE" b="1" dirty="0" smtClean="0"/>
                <a:t>Creation</a:t>
              </a:r>
              <a:r>
                <a:rPr lang="en-DE" dirty="0" smtClean="0"/>
                <a:t> </a:t>
              </a:r>
            </a:p>
            <a:p>
              <a:pPr algn="ctr"/>
              <a:r>
                <a:rPr lang="en-DE" dirty="0" smtClean="0"/>
                <a:t>vs Content </a:t>
              </a:r>
              <a:r>
                <a:rPr lang="en-DE" b="1" dirty="0" smtClean="0"/>
                <a:t>Appreciation</a:t>
              </a:r>
            </a:p>
            <a:p>
              <a:pPr algn="ctr"/>
              <a:r>
                <a:rPr lang="en-DE" dirty="0" smtClean="0"/>
                <a:t>(1:4-9 across EU/US)</a:t>
              </a:r>
              <a:endParaRPr lang="en-US" dirty="0"/>
            </a:p>
          </p:txBody>
        </p:sp>
        <p:pic>
          <p:nvPicPr>
            <p:cNvPr id="5124" name="Picture 4" descr="https://noto-website-2.storage.googleapis.com/emoji/emoji_u1f4a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099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26" name="Picture 6" descr="https://noto-website-2.storage.googleapis.com/emoji/emoji_u1f1f8_1f1e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232" y="2266238"/>
            <a:ext cx="830784" cy="78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38"/>
          <p:cNvGrpSpPr/>
          <p:nvPr/>
        </p:nvGrpSpPr>
        <p:grpSpPr>
          <a:xfrm>
            <a:off x="5612716" y="5151791"/>
            <a:ext cx="3827872" cy="1208485"/>
            <a:chOff x="3961230" y="1690688"/>
            <a:chExt cx="3827872" cy="1208485"/>
          </a:xfrm>
        </p:grpSpPr>
        <p:sp>
          <p:nvSpPr>
            <p:cNvPr id="40" name="Rounded Rectangle 39"/>
            <p:cNvSpPr/>
            <p:nvPr/>
          </p:nvSpPr>
          <p:spPr>
            <a:xfrm>
              <a:off x="4152292" y="1690688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b="1" dirty="0" smtClean="0"/>
                <a:t>Distinct Communities </a:t>
              </a:r>
            </a:p>
            <a:p>
              <a:pPr algn="ctr"/>
              <a:r>
                <a:rPr lang="en-DE" dirty="0"/>
                <a:t>(</a:t>
              </a:r>
              <a:r>
                <a:rPr lang="en-DE" dirty="0" smtClean="0"/>
                <a:t>by design)</a:t>
              </a:r>
              <a:endParaRPr lang="en-US" dirty="0"/>
            </a:p>
          </p:txBody>
        </p:sp>
        <p:pic>
          <p:nvPicPr>
            <p:cNvPr id="41" name="Picture 2" descr="https://noto-website-2.storage.googleapis.com/emoji/emoji_u1f516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1230" y="1825625"/>
              <a:ext cx="1024681" cy="964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" name="Rectangle 41"/>
          <p:cNvSpPr/>
          <p:nvPr/>
        </p:nvSpPr>
        <p:spPr>
          <a:xfrm>
            <a:off x="1163683" y="5136921"/>
            <a:ext cx="4507314" cy="430223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4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1" grpId="0" animBg="1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ight Arrow 31"/>
          <p:cNvSpPr/>
          <p:nvPr/>
        </p:nvSpPr>
        <p:spPr>
          <a:xfrm>
            <a:off x="6090243" y="3323373"/>
            <a:ext cx="494123" cy="50296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Optimization</a:t>
            </a:r>
            <a:r>
              <a:rPr lang="de-DE" dirty="0" smtClean="0"/>
              <a:t> Target: </a:t>
            </a:r>
            <a:r>
              <a:rPr lang="en-DE" dirty="0" smtClean="0"/>
              <a:t>User Lifetime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en-DE" dirty="0" smtClean="0"/>
              <a:t> – Population &amp; Discretization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72" y="2236247"/>
            <a:ext cx="5384801" cy="3412252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454544"/>
              </p:ext>
            </p:extLst>
          </p:nvPr>
        </p:nvGraphicFramePr>
        <p:xfrm>
          <a:off x="6873241" y="2236247"/>
          <a:ext cx="4688840" cy="2598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946">
                  <a:extLst>
                    <a:ext uri="{9D8B030D-6E8A-4147-A177-3AD203B41FA5}">
                      <a16:colId xmlns:a16="http://schemas.microsoft.com/office/drawing/2014/main" val="1819209914"/>
                    </a:ext>
                  </a:extLst>
                </a:gridCol>
                <a:gridCol w="1562948">
                  <a:extLst>
                    <a:ext uri="{9D8B030D-6E8A-4147-A177-3AD203B41FA5}">
                      <a16:colId xmlns:a16="http://schemas.microsoft.com/office/drawing/2014/main" val="4227888056"/>
                    </a:ext>
                  </a:extLst>
                </a:gridCol>
                <a:gridCol w="1562946">
                  <a:extLst>
                    <a:ext uri="{9D8B030D-6E8A-4147-A177-3AD203B41FA5}">
                      <a16:colId xmlns:a16="http://schemas.microsoft.com/office/drawing/2014/main" val="3381148736"/>
                    </a:ext>
                  </a:extLst>
                </a:gridCol>
              </a:tblGrid>
              <a:tr h="138372">
                <a:tc>
                  <a:txBody>
                    <a:bodyPr/>
                    <a:lstStyle/>
                    <a:p>
                      <a:r>
                        <a:rPr lang="en-DE" dirty="0" smtClean="0"/>
                        <a:t>Class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Lifetime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r>
                        <a:rPr lang="en-DE" dirty="0" smtClean="0"/>
                        <a:t>class / #total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046386"/>
                  </a:ext>
                </a:extLst>
              </a:tr>
              <a:tr h="372049">
                <a:tc>
                  <a:txBody>
                    <a:bodyPr/>
                    <a:lstStyle/>
                    <a:p>
                      <a:r>
                        <a:rPr lang="en-DE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</a:t>
                      </a:r>
                      <a:r>
                        <a:rPr lang="en-DE" baseline="0" dirty="0" smtClean="0"/>
                        <a:t> ... 1 days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13.3 %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716760"/>
                  </a:ext>
                </a:extLst>
              </a:tr>
              <a:tr h="372049">
                <a:tc>
                  <a:txBody>
                    <a:bodyPr/>
                    <a:lstStyle/>
                    <a:p>
                      <a:r>
                        <a:rPr lang="en-DE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1 ... 7 days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12.1 %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339430"/>
                  </a:ext>
                </a:extLst>
              </a:tr>
              <a:tr h="372049">
                <a:tc>
                  <a:txBody>
                    <a:bodyPr/>
                    <a:lstStyle/>
                    <a:p>
                      <a:r>
                        <a:rPr lang="en-DE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7 ... 14 days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7.4 %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187422"/>
                  </a:ext>
                </a:extLst>
              </a:tr>
              <a:tr h="372049">
                <a:tc>
                  <a:txBody>
                    <a:bodyPr/>
                    <a:lstStyle/>
                    <a:p>
                      <a:r>
                        <a:rPr lang="en-DE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14 ... 30 days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12.3 %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55900"/>
                  </a:ext>
                </a:extLst>
              </a:tr>
              <a:tr h="372049">
                <a:tc>
                  <a:txBody>
                    <a:bodyPr/>
                    <a:lstStyle/>
                    <a:p>
                      <a:r>
                        <a:rPr lang="en-DE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1 ... 3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26.4 %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982018"/>
                  </a:ext>
                </a:extLst>
              </a:tr>
              <a:tr h="372049">
                <a:tc>
                  <a:txBody>
                    <a:bodyPr/>
                    <a:lstStyle/>
                    <a:p>
                      <a:r>
                        <a:rPr lang="en-DE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&gt; 3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28.4 %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526087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1193800" y="3603600"/>
            <a:ext cx="1778000" cy="1752600"/>
          </a:xfrm>
          <a:prstGeom prst="rect">
            <a:avLst/>
          </a:prstGeom>
          <a:noFill/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78537" y="2625630"/>
            <a:ext cx="4683543" cy="1465650"/>
          </a:xfrm>
          <a:prstGeom prst="rect">
            <a:avLst/>
          </a:prstGeom>
          <a:noFill/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940464" y="1690688"/>
            <a:ext cx="3589669" cy="1091118"/>
            <a:chOff x="5595660" y="4348480"/>
            <a:chExt cx="3355300" cy="1019879"/>
          </a:xfrm>
        </p:grpSpPr>
        <p:sp>
          <p:nvSpPr>
            <p:cNvPr id="9" name="Rounded Rectangle 8"/>
            <p:cNvSpPr/>
            <p:nvPr/>
          </p:nvSpPr>
          <p:spPr>
            <a:xfrm>
              <a:off x="5808372" y="4348480"/>
              <a:ext cx="3142588" cy="1019879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F</a:t>
              </a:r>
              <a:r>
                <a:rPr lang="en-DE" b="1" dirty="0" smtClean="0"/>
                <a:t>ocus </a:t>
              </a:r>
              <a:r>
                <a:rPr lang="en-DE" dirty="0" smtClean="0"/>
                <a:t>on</a:t>
              </a:r>
            </a:p>
            <a:p>
              <a:pPr algn="ctr"/>
              <a:r>
                <a:rPr lang="en-US" b="1" dirty="0" smtClean="0"/>
                <a:t>E</a:t>
              </a:r>
              <a:r>
                <a:rPr lang="en-DE" b="1" dirty="0" smtClean="0"/>
                <a:t>arly</a:t>
              </a:r>
              <a:r>
                <a:rPr lang="en-DE" dirty="0" smtClean="0"/>
                <a:t>-dropouts</a:t>
              </a:r>
            </a:p>
          </p:txBody>
        </p:sp>
        <p:pic>
          <p:nvPicPr>
            <p:cNvPr id="7170" name="Picture 2" descr="https://noto-website-2.storage.googleapis.com/emoji/emoji_u1f50e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5660" y="4388290"/>
              <a:ext cx="1041322" cy="980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TextBox 27"/>
          <p:cNvSpPr txBox="1"/>
          <p:nvPr/>
        </p:nvSpPr>
        <p:spPr>
          <a:xfrm>
            <a:off x="5387863" y="4601609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 smtClean="0"/>
              <a:t>cdf</a:t>
            </a:r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3203184" y="2625630"/>
            <a:ext cx="5404368" cy="3092418"/>
            <a:chOff x="3203184" y="2625630"/>
            <a:chExt cx="5404368" cy="3092418"/>
          </a:xfrm>
        </p:grpSpPr>
        <p:sp>
          <p:nvSpPr>
            <p:cNvPr id="30" name="Rectangle 29"/>
            <p:cNvSpPr/>
            <p:nvPr/>
          </p:nvSpPr>
          <p:spPr>
            <a:xfrm>
              <a:off x="3203184" y="2625630"/>
              <a:ext cx="5404368" cy="3092418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190500" dist="1524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Hey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Jodeler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!</a:t>
              </a:r>
            </a:p>
            <a:p>
              <a:pPr>
                <a:lnSpc>
                  <a:spcPct val="150000"/>
                </a:lnSpc>
              </a:pP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We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noticed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that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you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have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not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yet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checked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out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the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latest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pics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from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our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lovely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@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Jodelzoo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channel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!</a:t>
              </a:r>
            </a:p>
            <a:p>
              <a:pPr>
                <a:lnSpc>
                  <a:spcPct val="150000"/>
                </a:lnSpc>
              </a:pP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Take a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look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u="sng" dirty="0" err="1" smtClean="0">
                  <a:solidFill>
                    <a:schemeClr val="accent3"/>
                  </a:solidFill>
                  <a:latin typeface="Consolas" panose="020B0609020204030204" pitchFamily="49" charset="0"/>
                </a:rPr>
                <a:t>here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for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your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monthly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top 20.</a:t>
              </a:r>
            </a:p>
            <a:p>
              <a:pPr>
                <a:lnSpc>
                  <a:spcPct val="150000"/>
                </a:lnSpc>
              </a:pP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Best </a:t>
              </a:r>
              <a:r>
                <a:rPr lang="de-DE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wishes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from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the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 </a:t>
              </a:r>
              <a:r>
                <a:rPr lang="de-DE" dirty="0" err="1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JodelHQ</a:t>
              </a: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,</a:t>
              </a:r>
            </a:p>
            <a:p>
              <a:pPr>
                <a:lnSpc>
                  <a:spcPct val="150000"/>
                </a:lnSpc>
              </a:pPr>
              <a:r>
                <a:rPr lang="de-DE" dirty="0" smtClean="0">
                  <a:solidFill>
                    <a:schemeClr val="bg1"/>
                  </a:solidFill>
                  <a:latin typeface="Consolas" panose="020B0609020204030204" pitchFamily="49" charset="0"/>
                </a:rPr>
                <a:t>Niklas.</a:t>
              </a:r>
              <a:endParaRPr lang="en-US" dirty="0">
                <a:solidFill>
                  <a:schemeClr val="bg1"/>
                </a:solidFill>
                <a:latin typeface="Consolas" panose="020B0609020204030204" pitchFamily="49" charset="0"/>
              </a:endParaRPr>
            </a:p>
          </p:txBody>
        </p:sp>
        <p:pic>
          <p:nvPicPr>
            <p:cNvPr id="7172" name="Picture 4" descr="https://noto-website-2.storage.googleapis.com/emoji/emoji_u1f63b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640279" y="4065263"/>
              <a:ext cx="327358" cy="308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4" name="Picture 6" descr="https://noto-website-2.storage.googleapis.com/emoji/emoji_u1f436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63513" y="4041708"/>
              <a:ext cx="374278" cy="352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6" name="Picture 8" descr="https://noto-website-2.storage.googleapis.com/emoji/emoji_u1f42d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361895" y="4041708"/>
              <a:ext cx="374278" cy="352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0" name="Picture 12" descr="https://noto-website-2.storage.googleapis.com/emoji/emoji_u1f989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7637" y="4020114"/>
              <a:ext cx="375329" cy="353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14" descr="https://noto-website-2.storage.googleapis.com/emoji/emoji_u1f426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5131" y="4023892"/>
              <a:ext cx="393207" cy="370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8279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Research Questions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087450"/>
              </p:ext>
            </p:extLst>
          </p:nvPr>
        </p:nvGraphicFramePr>
        <p:xfrm>
          <a:off x="838200" y="1825625"/>
          <a:ext cx="10515600" cy="4087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37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Arrow 5"/>
          <p:cNvSpPr/>
          <p:nvPr/>
        </p:nvSpPr>
        <p:spPr>
          <a:xfrm>
            <a:off x="213360" y="3058160"/>
            <a:ext cx="11816080" cy="1336040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This Talk’s Structure &amp; Pipeline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8176932"/>
              </p:ext>
            </p:extLst>
          </p:nvPr>
        </p:nvGraphicFramePr>
        <p:xfrm>
          <a:off x="838200" y="1825625"/>
          <a:ext cx="10022840" cy="4147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838200" y="1825624"/>
            <a:ext cx="1570962" cy="4147435"/>
          </a:xfrm>
          <a:prstGeom prst="roundRect">
            <a:avLst>
              <a:gd name="adj" fmla="val 10000"/>
            </a:avLst>
          </a:prstGeom>
          <a:noFill/>
          <a:ln w="57150">
            <a:solidFill>
              <a:schemeClr val="accent6"/>
            </a:solidFill>
          </a:ln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72653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48148E-6 L 0.13828 0.0030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28 0.00301 L 0.27526 0.00116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49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526 0.00116 L 0.41576 -0.0004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18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576 -0.00046 L 0.55534 -0.00139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7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5534 -0.00139 L 0.6918 -0.00139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Donut 79"/>
          <p:cNvSpPr/>
          <p:nvPr/>
        </p:nvSpPr>
        <p:spPr>
          <a:xfrm>
            <a:off x="6192679" y="-220205"/>
            <a:ext cx="5111554" cy="5111554"/>
          </a:xfrm>
          <a:prstGeom prst="donut">
            <a:avLst>
              <a:gd name="adj" fmla="val 22177"/>
            </a:avLst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7323516" y="910633"/>
            <a:ext cx="2849880" cy="2849880"/>
          </a:xfrm>
          <a:prstGeom prst="donut">
            <a:avLst>
              <a:gd name="adj" fmla="val 40152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5809595" y="-131652"/>
            <a:ext cx="5915044" cy="5232089"/>
            <a:chOff x="6404192" y="-329772"/>
            <a:chExt cx="5915044" cy="5232089"/>
          </a:xfrm>
        </p:grpSpPr>
        <p:sp>
          <p:nvSpPr>
            <p:cNvPr id="68" name="Rectangle 67"/>
            <p:cNvSpPr/>
            <p:nvPr/>
          </p:nvSpPr>
          <p:spPr>
            <a:xfrm>
              <a:off x="6404192" y="-329772"/>
              <a:ext cx="589786" cy="52320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 rot="5400000">
              <a:off x="9261652" y="1788736"/>
              <a:ext cx="883079" cy="52320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b="1" dirty="0" smtClean="0">
                <a:solidFill>
                  <a:schemeClr val="accent5"/>
                </a:solidFill>
              </a:rPr>
              <a:t>User</a:t>
            </a:r>
            <a:r>
              <a:rPr lang="en-DE" dirty="0" smtClean="0"/>
              <a:t> features</a:t>
            </a:r>
          </a:p>
          <a:p>
            <a:pPr lvl="1"/>
            <a:r>
              <a:rPr lang="en-US" dirty="0" smtClean="0"/>
              <a:t>P</a:t>
            </a:r>
            <a:r>
              <a:rPr lang="en-DE" dirty="0" smtClean="0"/>
              <a:t>osts created, answers received</a:t>
            </a:r>
          </a:p>
          <a:p>
            <a:pPr lvl="1"/>
            <a:r>
              <a:rPr lang="en-DE" dirty="0" smtClean="0"/>
              <a:t>Votes casted, votes received</a:t>
            </a:r>
          </a:p>
          <a:p>
            <a:r>
              <a:rPr lang="en-DE" b="1" dirty="0" smtClean="0">
                <a:solidFill>
                  <a:schemeClr val="accent4"/>
                </a:solidFill>
              </a:rPr>
              <a:t>Community</a:t>
            </a:r>
            <a:r>
              <a:rPr lang="en-DE" dirty="0" smtClean="0"/>
              <a:t> features</a:t>
            </a:r>
          </a:p>
          <a:p>
            <a:pPr lvl="1"/>
            <a:r>
              <a:rPr lang="en-DE" dirty="0" smtClean="0"/>
              <a:t>Post-/Vote activity</a:t>
            </a:r>
          </a:p>
          <a:p>
            <a:pPr lvl="1"/>
            <a:r>
              <a:rPr lang="en-DE" dirty="0" smtClean="0"/>
              <a:t>Happyratio (up vs. downvotes)</a:t>
            </a:r>
          </a:p>
          <a:p>
            <a:r>
              <a:rPr lang="en-DE" b="1" dirty="0" smtClean="0"/>
              <a:t>Temporal</a:t>
            </a:r>
            <a:r>
              <a:rPr lang="en-DE" dirty="0" smtClean="0"/>
              <a:t> expansion (aggregates over time)</a:t>
            </a:r>
          </a:p>
          <a:p>
            <a:pPr lvl="1"/>
            <a:r>
              <a:rPr lang="en-DE" dirty="0" smtClean="0"/>
              <a:t>according to class time periods</a:t>
            </a:r>
          </a:p>
          <a:p>
            <a:pPr lvl="1"/>
            <a:r>
              <a:rPr lang="en-DE" dirty="0" smtClean="0"/>
              <a:t>better time-invariance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Domain </a:t>
            </a:r>
            <a:r>
              <a:rPr lang="de-DE" dirty="0" err="1" smtClean="0"/>
              <a:t>specific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en-DE" dirty="0" smtClean="0"/>
              <a:t>Feature Engineering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68046"/>
              </p:ext>
            </p:extLst>
          </p:nvPr>
        </p:nvGraphicFramePr>
        <p:xfrm>
          <a:off x="6598920" y="4948555"/>
          <a:ext cx="512572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6280">
                  <a:extLst>
                    <a:ext uri="{9D8B030D-6E8A-4147-A177-3AD203B41FA5}">
                      <a16:colId xmlns:a16="http://schemas.microsoft.com/office/drawing/2014/main" val="4173887915"/>
                    </a:ext>
                  </a:extLst>
                </a:gridCol>
                <a:gridCol w="1518920">
                  <a:extLst>
                    <a:ext uri="{9D8B030D-6E8A-4147-A177-3AD203B41FA5}">
                      <a16:colId xmlns:a16="http://schemas.microsoft.com/office/drawing/2014/main" val="2764287048"/>
                    </a:ext>
                  </a:extLst>
                </a:gridCol>
                <a:gridCol w="1620520">
                  <a:extLst>
                    <a:ext uri="{9D8B030D-6E8A-4147-A177-3AD203B41FA5}">
                      <a16:colId xmlns:a16="http://schemas.microsoft.com/office/drawing/2014/main" val="716928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DE" dirty="0" smtClean="0"/>
                        <a:t>#features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U</a:t>
                      </a:r>
                      <a:r>
                        <a:rPr lang="en-DE" b="0" dirty="0" smtClean="0"/>
                        <a:t>ser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DE" b="0" dirty="0" smtClean="0"/>
                        <a:t>Community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47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bg1"/>
                          </a:solidFill>
                        </a:rPr>
                        <a:t>T</a:t>
                      </a:r>
                      <a:r>
                        <a:rPr lang="en-DE" b="0" dirty="0" smtClean="0">
                          <a:solidFill>
                            <a:schemeClr val="bg1"/>
                          </a:solidFill>
                        </a:rPr>
                        <a:t>ime-dependent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30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DE" b="0" dirty="0" smtClean="0">
                          <a:solidFill>
                            <a:schemeClr val="bg1"/>
                          </a:solidFill>
                        </a:rPr>
                        <a:t>Time-independent</a:t>
                      </a:r>
                      <a:endParaRPr lang="en-US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033051"/>
                  </a:ext>
                </a:extLst>
              </a:tr>
            </a:tbl>
          </a:graphicData>
        </a:graphic>
      </p:graphicFrame>
      <p:pic>
        <p:nvPicPr>
          <p:cNvPr id="12294" name="Picture 6" descr="https://noto-website-2.storage.googleapis.com/emoji/emoji_u1f9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378" y="1959970"/>
            <a:ext cx="798156" cy="75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https://noto-website-2.storage.googleapis.com/emoji/emoji_u1f6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156" y="2065436"/>
            <a:ext cx="574040" cy="54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https://noto-website-2.storage.googleapis.com/emoji/emoji_u1f61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360" y="3093914"/>
            <a:ext cx="570193" cy="53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2" name="Picture 14" descr="https://noto-website-2.storage.googleapis.com/emoji/emoji_u1f62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359" y="1041738"/>
            <a:ext cx="570194" cy="53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/>
          <p:cNvCxnSpPr>
            <a:stCxn id="12294" idx="0"/>
            <a:endCxn id="12302" idx="2"/>
          </p:cNvCxnSpPr>
          <p:nvPr/>
        </p:nvCxnSpPr>
        <p:spPr>
          <a:xfrm flipV="1">
            <a:off x="8748456" y="1578391"/>
            <a:ext cx="0" cy="381579"/>
          </a:xfrm>
          <a:prstGeom prst="straightConnector1">
            <a:avLst/>
          </a:prstGeom>
          <a:ln w="38100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2294" idx="3"/>
            <a:endCxn id="12298" idx="1"/>
          </p:cNvCxnSpPr>
          <p:nvPr/>
        </p:nvCxnSpPr>
        <p:spPr>
          <a:xfrm>
            <a:off x="9147534" y="2335573"/>
            <a:ext cx="375622" cy="0"/>
          </a:xfrm>
          <a:prstGeom prst="straightConnector1">
            <a:avLst/>
          </a:prstGeom>
          <a:ln w="38100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2294" idx="2"/>
            <a:endCxn id="12300" idx="0"/>
          </p:cNvCxnSpPr>
          <p:nvPr/>
        </p:nvCxnSpPr>
        <p:spPr>
          <a:xfrm>
            <a:off x="8748456" y="2711176"/>
            <a:ext cx="1" cy="382738"/>
          </a:xfrm>
          <a:prstGeom prst="straightConnector1">
            <a:avLst/>
          </a:prstGeom>
          <a:ln w="38100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55" name="Group 54"/>
          <p:cNvGrpSpPr/>
          <p:nvPr/>
        </p:nvGrpSpPr>
        <p:grpSpPr>
          <a:xfrm rot="16200000">
            <a:off x="9321819" y="851289"/>
            <a:ext cx="1109707" cy="1116041"/>
            <a:chOff x="6032661" y="2538227"/>
            <a:chExt cx="1109707" cy="1116041"/>
          </a:xfrm>
        </p:grpSpPr>
        <p:cxnSp>
          <p:nvCxnSpPr>
            <p:cNvPr id="34" name="Straight Arrow Connector 33"/>
            <p:cNvCxnSpPr/>
            <p:nvPr/>
          </p:nvCxnSpPr>
          <p:spPr>
            <a:xfrm flipH="1" flipV="1">
              <a:off x="6345837" y="2704425"/>
              <a:ext cx="560058" cy="671439"/>
            </a:xfrm>
            <a:prstGeom prst="straightConnector1">
              <a:avLst/>
            </a:prstGeom>
            <a:ln w="38100">
              <a:solidFill>
                <a:schemeClr val="accent4"/>
              </a:solidFill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H="1" flipV="1">
              <a:off x="6032661" y="3359719"/>
              <a:ext cx="844440" cy="9448"/>
            </a:xfrm>
            <a:prstGeom prst="straightConnector1">
              <a:avLst/>
            </a:prstGeom>
            <a:ln w="38100">
              <a:solidFill>
                <a:schemeClr val="accent4"/>
              </a:solidFill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V="1">
              <a:off x="6877101" y="2538227"/>
              <a:ext cx="0" cy="832913"/>
            </a:xfrm>
            <a:prstGeom prst="straightConnector1">
              <a:avLst/>
            </a:prstGeom>
            <a:ln w="38100">
              <a:solidFill>
                <a:schemeClr val="accent4"/>
              </a:solidFill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6156316" y="2984953"/>
              <a:ext cx="720785" cy="390910"/>
            </a:xfrm>
            <a:prstGeom prst="straightConnector1">
              <a:avLst/>
            </a:prstGeom>
            <a:ln w="38100">
              <a:solidFill>
                <a:schemeClr val="accent4"/>
              </a:solidFill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6618688" y="2584127"/>
              <a:ext cx="258413" cy="775592"/>
            </a:xfrm>
            <a:prstGeom prst="straightConnector1">
              <a:avLst/>
            </a:prstGeom>
            <a:ln w="38100">
              <a:solidFill>
                <a:schemeClr val="accent4"/>
              </a:solidFill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12304" name="Picture 16" descr="https://noto-website-2.storage.googleapis.com/emoji/emoji_u1f92c.png"/>
            <p:cNvPicPr>
              <a:picLocks noChangeAspect="1" noChangeArrowheads="1"/>
            </p:cNvPicPr>
            <p:nvPr/>
          </p:nvPicPr>
          <p:blipFill>
            <a:blip r:embed="rId7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588945" y="3100845"/>
              <a:ext cx="570193" cy="5366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306" name="Picture 18" descr="https://noto-website-2.storage.googleapis.com/emoji/emoji_u1f61c.png"/>
          <p:cNvPicPr>
            <a:picLocks noChangeAspect="1" noChangeArrowheads="1"/>
          </p:cNvPicPr>
          <p:nvPr/>
        </p:nvPicPr>
        <p:blipFill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688" y="2067825"/>
            <a:ext cx="568962" cy="53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8" name="Picture 20" descr="https://noto-website-2.storage.googleapis.com/emoji/emoji_u1f618.png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3785" y="3107995"/>
            <a:ext cx="559865" cy="52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7" name="Straight Arrow Connector 66"/>
          <p:cNvCxnSpPr>
            <a:stCxn id="12306" idx="1"/>
            <a:endCxn id="12298" idx="3"/>
          </p:cNvCxnSpPr>
          <p:nvPr/>
        </p:nvCxnSpPr>
        <p:spPr>
          <a:xfrm flipH="1">
            <a:off x="10097196" y="2335572"/>
            <a:ext cx="337492" cy="1"/>
          </a:xfrm>
          <a:prstGeom prst="straightConnector1">
            <a:avLst/>
          </a:prstGeom>
          <a:ln w="38100">
            <a:solidFill>
              <a:schemeClr val="accent4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12308" idx="0"/>
            <a:endCxn id="12306" idx="2"/>
          </p:cNvCxnSpPr>
          <p:nvPr/>
        </p:nvCxnSpPr>
        <p:spPr>
          <a:xfrm flipH="1" flipV="1">
            <a:off x="10719169" y="2603319"/>
            <a:ext cx="4549" cy="504676"/>
          </a:xfrm>
          <a:prstGeom prst="straightConnector1">
            <a:avLst/>
          </a:prstGeom>
          <a:ln w="38100">
            <a:solidFill>
              <a:schemeClr val="accent4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12308" idx="1"/>
            <a:endCxn id="12300" idx="3"/>
          </p:cNvCxnSpPr>
          <p:nvPr/>
        </p:nvCxnSpPr>
        <p:spPr>
          <a:xfrm flipH="1" flipV="1">
            <a:off x="9033553" y="3362241"/>
            <a:ext cx="1410232" cy="9220"/>
          </a:xfrm>
          <a:prstGeom prst="straightConnector1">
            <a:avLst/>
          </a:prstGeom>
          <a:ln w="38100">
            <a:solidFill>
              <a:schemeClr val="accent4"/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23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9" grpId="0" animBg="1"/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Machine Learning -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b="1" dirty="0" smtClean="0"/>
              <a:t>Regression</a:t>
            </a:r>
          </a:p>
          <a:p>
            <a:pPr lvl="1"/>
            <a:r>
              <a:rPr lang="en-DE" b="1" dirty="0" smtClean="0"/>
              <a:t>R</a:t>
            </a:r>
            <a:r>
              <a:rPr lang="en-DE" b="1" baseline="30000" dirty="0" smtClean="0"/>
              <a:t>2</a:t>
            </a:r>
            <a:r>
              <a:rPr lang="en-DE" dirty="0" smtClean="0"/>
              <a:t> (area under curve)</a:t>
            </a:r>
          </a:p>
          <a:p>
            <a:r>
              <a:rPr lang="en-DE" b="1" dirty="0" smtClean="0"/>
              <a:t>Classification</a:t>
            </a:r>
          </a:p>
          <a:p>
            <a:pPr lvl="1"/>
            <a:r>
              <a:rPr lang="en-DE" dirty="0" smtClean="0"/>
              <a:t>macro </a:t>
            </a:r>
            <a:r>
              <a:rPr lang="en-DE" b="1" dirty="0" smtClean="0"/>
              <a:t>F1</a:t>
            </a:r>
            <a:r>
              <a:rPr lang="en-DE" dirty="0" smtClean="0"/>
              <a:t> (harmonic mean precision/recall)</a:t>
            </a:r>
          </a:p>
          <a:p>
            <a:r>
              <a:rPr lang="en-DE" dirty="0" smtClean="0"/>
              <a:t>Off the shelf python </a:t>
            </a:r>
            <a:r>
              <a:rPr lang="en-DE" dirty="0" smtClean="0">
                <a:latin typeface="Consolas" panose="020B0609020204030204" pitchFamily="49" charset="0"/>
              </a:rPr>
              <a:t>sikit-learn</a:t>
            </a:r>
            <a:r>
              <a:rPr lang="en-DE" dirty="0" smtClean="0"/>
              <a:t>, </a:t>
            </a:r>
            <a:r>
              <a:rPr lang="en-DE" dirty="0" smtClean="0">
                <a:latin typeface="Consolas" panose="020B0609020204030204" pitchFamily="49" charset="0"/>
              </a:rPr>
              <a:t>imbalanced-lean</a:t>
            </a:r>
          </a:p>
          <a:p>
            <a:r>
              <a:rPr lang="en-DE" dirty="0" smtClean="0"/>
              <a:t>5-fold </a:t>
            </a:r>
            <a:r>
              <a:rPr lang="en-DE" b="1" dirty="0" smtClean="0"/>
              <a:t>Crossvalidation</a:t>
            </a:r>
          </a:p>
          <a:p>
            <a:r>
              <a:rPr lang="en-DE" b="1" dirty="0" smtClean="0"/>
              <a:t>Mean Imputing</a:t>
            </a:r>
            <a:r>
              <a:rPr lang="en-DE" dirty="0" smtClean="0"/>
              <a:t> </a:t>
            </a:r>
            <a:r>
              <a:rPr lang="en-DE" dirty="0" smtClean="0">
                <a:sym typeface="Wingdings" panose="05000000000000000000" pitchFamily="2" charset="2"/>
              </a:rPr>
              <a:t> best overall results</a:t>
            </a:r>
            <a:endParaRPr lang="en-DE" dirty="0" smtClean="0"/>
          </a:p>
          <a:p>
            <a:r>
              <a:rPr lang="en-DE" dirty="0" smtClean="0"/>
              <a:t>Scaling, Balancing </a:t>
            </a:r>
            <a:r>
              <a:rPr lang="en-DE" dirty="0" smtClean="0">
                <a:sym typeface="Wingdings" panose="05000000000000000000" pitchFamily="2" charset="2"/>
              </a:rPr>
              <a:t> no significant improvements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39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Tool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en-DE" dirty="0" smtClean="0"/>
              <a:t>Grid-Search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0912861"/>
              </p:ext>
            </p:extLst>
          </p:nvPr>
        </p:nvGraphicFramePr>
        <p:xfrm>
          <a:off x="4987537" y="2057400"/>
          <a:ext cx="6444933" cy="3368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7292">
                  <a:extLst>
                    <a:ext uri="{9D8B030D-6E8A-4147-A177-3AD203B41FA5}">
                      <a16:colId xmlns:a16="http://schemas.microsoft.com/office/drawing/2014/main" val="2967070866"/>
                    </a:ext>
                  </a:extLst>
                </a:gridCol>
                <a:gridCol w="2087880">
                  <a:extLst>
                    <a:ext uri="{9D8B030D-6E8A-4147-A177-3AD203B41FA5}">
                      <a16:colId xmlns:a16="http://schemas.microsoft.com/office/drawing/2014/main" val="2798368970"/>
                    </a:ext>
                  </a:extLst>
                </a:gridCol>
                <a:gridCol w="1889761">
                  <a:extLst>
                    <a:ext uri="{9D8B030D-6E8A-4147-A177-3AD203B41FA5}">
                      <a16:colId xmlns:a16="http://schemas.microsoft.com/office/drawing/2014/main" val="644885558"/>
                    </a:ext>
                  </a:extLst>
                </a:gridCol>
              </a:tblGrid>
              <a:tr h="666232">
                <a:tc>
                  <a:txBody>
                    <a:bodyPr/>
                    <a:lstStyle/>
                    <a:p>
                      <a:r>
                        <a:rPr lang="en-DE" dirty="0" smtClean="0"/>
                        <a:t>Algorithm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Regression R2 ± stddev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Classification F1 ± stddev</a:t>
                      </a:r>
                      <a:endParaRPr lang="en-US" dirty="0"/>
                    </a:p>
                  </a:txBody>
                  <a:tcPr marL="87566" marR="87566"/>
                </a:tc>
                <a:extLst>
                  <a:ext uri="{0D108BD9-81ED-4DB2-BD59-A6C34878D82A}">
                    <a16:rowId xmlns:a16="http://schemas.microsoft.com/office/drawing/2014/main" val="812046582"/>
                  </a:ext>
                </a:extLst>
              </a:tr>
              <a:tr h="385991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r>
                        <a:rPr lang="en-DE" dirty="0" smtClean="0"/>
                        <a:t>aseline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0.0000 ± 0.0000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0.1672 ± 0.0007</a:t>
                      </a:r>
                      <a:endParaRPr lang="en-US" dirty="0"/>
                    </a:p>
                  </a:txBody>
                  <a:tcPr marL="87566" marR="87566"/>
                </a:tc>
                <a:extLst>
                  <a:ext uri="{0D108BD9-81ED-4DB2-BD59-A6C34878D82A}">
                    <a16:rowId xmlns:a16="http://schemas.microsoft.com/office/drawing/2014/main" val="3617161055"/>
                  </a:ext>
                </a:extLst>
              </a:tr>
              <a:tr h="385991">
                <a:tc>
                  <a:txBody>
                    <a:bodyPr/>
                    <a:lstStyle/>
                    <a:p>
                      <a:r>
                        <a:rPr lang="en-DE" b="1" dirty="0" smtClean="0"/>
                        <a:t>RF</a:t>
                      </a:r>
                      <a:endParaRPr lang="en-US" b="1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b="1" dirty="0" smtClean="0"/>
                        <a:t>0.9822 ± 0.0004</a:t>
                      </a:r>
                      <a:endParaRPr lang="en-US" b="1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b="1" dirty="0" smtClean="0"/>
                        <a:t>0.9668 ± 0.0005</a:t>
                      </a:r>
                      <a:endParaRPr lang="en-US" b="1" dirty="0"/>
                    </a:p>
                  </a:txBody>
                  <a:tcPr marL="87566" marR="87566"/>
                </a:tc>
                <a:extLst>
                  <a:ext uri="{0D108BD9-81ED-4DB2-BD59-A6C34878D82A}">
                    <a16:rowId xmlns:a16="http://schemas.microsoft.com/office/drawing/2014/main" val="755090872"/>
                  </a:ext>
                </a:extLst>
              </a:tr>
              <a:tr h="385991">
                <a:tc>
                  <a:txBody>
                    <a:bodyPr/>
                    <a:lstStyle/>
                    <a:p>
                      <a:r>
                        <a:rPr lang="en-DE" dirty="0" smtClean="0"/>
                        <a:t>DT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0.9580 ± 0.0009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0.8049 ± 0.0095</a:t>
                      </a:r>
                      <a:endParaRPr lang="en-US" dirty="0"/>
                    </a:p>
                  </a:txBody>
                  <a:tcPr marL="87566" marR="87566"/>
                </a:tc>
                <a:extLst>
                  <a:ext uri="{0D108BD9-81ED-4DB2-BD59-A6C34878D82A}">
                    <a16:rowId xmlns:a16="http://schemas.microsoft.com/office/drawing/2014/main" val="1132422820"/>
                  </a:ext>
                </a:extLst>
              </a:tr>
              <a:tr h="385991">
                <a:tc>
                  <a:txBody>
                    <a:bodyPr/>
                    <a:lstStyle/>
                    <a:p>
                      <a:r>
                        <a:rPr lang="en-DE" dirty="0" smtClean="0"/>
                        <a:t>MLP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0.9668 ± 0.0036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0.6768 ± 0.0304</a:t>
                      </a:r>
                      <a:endParaRPr lang="en-US" dirty="0"/>
                    </a:p>
                  </a:txBody>
                  <a:tcPr marL="87566" marR="87566"/>
                </a:tc>
                <a:extLst>
                  <a:ext uri="{0D108BD9-81ED-4DB2-BD59-A6C34878D82A}">
                    <a16:rowId xmlns:a16="http://schemas.microsoft.com/office/drawing/2014/main" val="774982478"/>
                  </a:ext>
                </a:extLst>
              </a:tr>
              <a:tr h="385991">
                <a:tc>
                  <a:txBody>
                    <a:bodyPr/>
                    <a:lstStyle/>
                    <a:p>
                      <a:r>
                        <a:rPr lang="en-DE" dirty="0" smtClean="0"/>
                        <a:t>AdaBoost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0.7654 ± 0.0012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0.6720 ± 0.0093</a:t>
                      </a:r>
                      <a:endParaRPr lang="en-US" dirty="0"/>
                    </a:p>
                  </a:txBody>
                  <a:tcPr marL="87566" marR="87566"/>
                </a:tc>
                <a:extLst>
                  <a:ext uri="{0D108BD9-81ED-4DB2-BD59-A6C34878D82A}">
                    <a16:rowId xmlns:a16="http://schemas.microsoft.com/office/drawing/2014/main" val="3287539432"/>
                  </a:ext>
                </a:extLst>
              </a:tr>
              <a:tr h="385991">
                <a:tc>
                  <a:txBody>
                    <a:bodyPr/>
                    <a:lstStyle/>
                    <a:p>
                      <a:r>
                        <a:rPr lang="en-DE" dirty="0" smtClean="0"/>
                        <a:t>KNN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0.6764 ± 0.0013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0.5077 ± 0.0006</a:t>
                      </a:r>
                      <a:endParaRPr lang="en-US" dirty="0"/>
                    </a:p>
                  </a:txBody>
                  <a:tcPr marL="87566" marR="87566"/>
                </a:tc>
                <a:extLst>
                  <a:ext uri="{0D108BD9-81ED-4DB2-BD59-A6C34878D82A}">
                    <a16:rowId xmlns:a16="http://schemas.microsoft.com/office/drawing/2014/main" val="151903106"/>
                  </a:ext>
                </a:extLst>
              </a:tr>
              <a:tr h="385991">
                <a:tc>
                  <a:txBody>
                    <a:bodyPr/>
                    <a:lstStyle/>
                    <a:p>
                      <a:r>
                        <a:rPr lang="en-DE" dirty="0" smtClean="0"/>
                        <a:t>SGD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0.3422 ± 0.0551</a:t>
                      </a:r>
                      <a:endParaRPr lang="en-US" dirty="0"/>
                    </a:p>
                  </a:txBody>
                  <a:tcPr marL="87566" marR="87566"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0.1686 ± 0.0191</a:t>
                      </a:r>
                      <a:endParaRPr lang="en-US" dirty="0"/>
                    </a:p>
                  </a:txBody>
                  <a:tcPr marL="87566" marR="87566"/>
                </a:tc>
                <a:extLst>
                  <a:ext uri="{0D108BD9-81ED-4DB2-BD59-A6C34878D82A}">
                    <a16:rowId xmlns:a16="http://schemas.microsoft.com/office/drawing/2014/main" val="1926677350"/>
                  </a:ext>
                </a:extLst>
              </a:tr>
            </a:tbl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2000" dirty="0" smtClean="0"/>
              <a:t>All data (Country)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2000" dirty="0" smtClean="0"/>
              <a:t>Various algorithms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2000" dirty="0" smtClean="0"/>
              <a:t>Various hyperpparameters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39788" y="4084875"/>
            <a:ext cx="3774185" cy="1208485"/>
            <a:chOff x="5670997" y="4159874"/>
            <a:chExt cx="3774185" cy="1208485"/>
          </a:xfrm>
        </p:grpSpPr>
        <p:sp>
          <p:nvSpPr>
            <p:cNvPr id="9" name="Rounded Rectangle 8"/>
            <p:cNvSpPr/>
            <p:nvPr/>
          </p:nvSpPr>
          <p:spPr>
            <a:xfrm>
              <a:off x="5808372" y="4159874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R</a:t>
              </a:r>
              <a:r>
                <a:rPr lang="en-DE" b="1" dirty="0" smtClean="0"/>
                <a:t>andom Forest</a:t>
              </a:r>
            </a:p>
            <a:p>
              <a:pPr algn="ctr"/>
              <a:r>
                <a:rPr lang="en-DE" dirty="0" smtClean="0"/>
                <a:t>performs best</a:t>
              </a:r>
              <a:endParaRPr lang="en-US" dirty="0"/>
            </a:p>
          </p:txBody>
        </p:sp>
        <p:pic>
          <p:nvPicPr>
            <p:cNvPr id="10" name="Picture 4" descr="https://noto-website-2.storage.googleapis.com/emoji/emoji_u1f4a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099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Straight Connector 11"/>
          <p:cNvCxnSpPr/>
          <p:nvPr/>
        </p:nvCxnSpPr>
        <p:spPr>
          <a:xfrm flipV="1">
            <a:off x="4987536" y="3092887"/>
            <a:ext cx="6444933" cy="1016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11607157" y="3225899"/>
            <a:ext cx="369332" cy="1694688"/>
            <a:chOff x="4857431" y="3291840"/>
            <a:chExt cx="369332" cy="1694688"/>
          </a:xfrm>
        </p:grpSpPr>
        <p:cxnSp>
          <p:nvCxnSpPr>
            <p:cNvPr id="14" name="Straight Arrow Connector 13"/>
            <p:cNvCxnSpPr/>
            <p:nvPr/>
          </p:nvCxnSpPr>
          <p:spPr>
            <a:xfrm flipV="1">
              <a:off x="4864608" y="3291840"/>
              <a:ext cx="0" cy="1694688"/>
            </a:xfrm>
            <a:prstGeom prst="straightConnector1">
              <a:avLst/>
            </a:prstGeom>
            <a:ln w="28575"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 rot="16200000">
              <a:off x="4659909" y="4011017"/>
              <a:ext cx="764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 smtClean="0">
                  <a:solidFill>
                    <a:schemeClr val="accent1"/>
                  </a:solidFill>
                </a:rPr>
                <a:t>better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029188" y="678138"/>
            <a:ext cx="6769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Regression: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   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How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long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will </a:t>
            </a:r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user</a:t>
            </a:r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>
                <a:solidFill>
                  <a:schemeClr val="accent2"/>
                </a:solidFill>
                <a:latin typeface="Consolas" panose="020B0609020204030204" pitchFamily="49" charset="0"/>
              </a:rPr>
              <a:t>x</a:t>
            </a:r>
            <a:r>
              <a:rPr lang="de-DE" dirty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stay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? [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minutes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]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29188" y="1067132"/>
            <a:ext cx="816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Classification</a:t>
            </a:r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: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How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long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will </a:t>
            </a:r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user</a:t>
            </a:r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>
                <a:solidFill>
                  <a:schemeClr val="accent2"/>
                </a:solidFill>
                <a:latin typeface="Consolas" panose="020B0609020204030204" pitchFamily="49" charset="0"/>
              </a:rPr>
              <a:t>x</a:t>
            </a:r>
            <a:r>
              <a:rPr lang="de-DE" dirty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stay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in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discrete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measures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?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6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4497335"/>
              </p:ext>
            </p:extLst>
          </p:nvPr>
        </p:nvGraphicFramePr>
        <p:xfrm>
          <a:off x="5183188" y="1796914"/>
          <a:ext cx="6222428" cy="2865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55607">
                  <a:extLst>
                    <a:ext uri="{9D8B030D-6E8A-4147-A177-3AD203B41FA5}">
                      <a16:colId xmlns:a16="http://schemas.microsoft.com/office/drawing/2014/main" val="4067724660"/>
                    </a:ext>
                  </a:extLst>
                </a:gridCol>
                <a:gridCol w="1722453">
                  <a:extLst>
                    <a:ext uri="{9D8B030D-6E8A-4147-A177-3AD203B41FA5}">
                      <a16:colId xmlns:a16="http://schemas.microsoft.com/office/drawing/2014/main" val="3084931389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4425349"/>
                    </a:ext>
                  </a:extLst>
                </a:gridCol>
                <a:gridCol w="1170432">
                  <a:extLst>
                    <a:ext uri="{9D8B030D-6E8A-4147-A177-3AD203B41FA5}">
                      <a16:colId xmlns:a16="http://schemas.microsoft.com/office/drawing/2014/main" val="862295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DE" dirty="0" smtClean="0"/>
                        <a:t>Community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Regression R2 ± stddev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DE" dirty="0" smtClean="0"/>
                        <a:t>Classification F1 ± stddev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#Users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56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DE" dirty="0" smtClean="0"/>
                        <a:t>Country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0.9822 ± 0.0004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0.9668 ± 0.0005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1,012k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49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DE" dirty="0" smtClean="0"/>
                        <a:t>Riyadh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0.9828 ± 0.0013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0.9531 ± 0.0006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284k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19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DE" dirty="0" smtClean="0"/>
                        <a:t>Jeddah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0.9667 ± 0.0016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0.9372 ± 0.0008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101k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2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DE" dirty="0" smtClean="0"/>
                        <a:t>Mecca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0.9551 ± 0.0035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0.9185 ± 0.0039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45k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267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DE" dirty="0" smtClean="0"/>
                        <a:t>Al Bahah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0.9457 ± 0.0032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0.8752 ± 0.0093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11k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46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DE" dirty="0" smtClean="0"/>
                        <a:t>Al</a:t>
                      </a:r>
                      <a:r>
                        <a:rPr lang="en-DE" baseline="0" dirty="0" smtClean="0"/>
                        <a:t> Jafr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0.8219 ± 0.1115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0.5807 ± 0.0594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DE" dirty="0" smtClean="0"/>
                        <a:t>174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734853"/>
                  </a:ext>
                </a:extLst>
              </a:tr>
            </a:tbl>
          </a:graphicData>
        </a:graphic>
      </p:graphicFrame>
      <p:sp>
        <p:nvSpPr>
          <p:cNvPr id="35" name="Rectangle 34"/>
          <p:cNvSpPr/>
          <p:nvPr/>
        </p:nvSpPr>
        <p:spPr>
          <a:xfrm>
            <a:off x="4925568" y="2787239"/>
            <a:ext cx="6589776" cy="2085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DE" dirty="0" smtClean="0"/>
              <a:t>Invidual Community Models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39788" y="2143145"/>
            <a:ext cx="3932237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Overall </a:t>
            </a:r>
            <a:r>
              <a:rPr lang="de-DE" sz="2000" dirty="0" err="1" smtClean="0"/>
              <a:t>very</a:t>
            </a:r>
            <a:r>
              <a:rPr lang="de-DE" sz="2000" dirty="0" smtClean="0"/>
              <a:t> </a:t>
            </a:r>
            <a:r>
              <a:rPr lang="de-DE" sz="2000" b="1" dirty="0" err="1" smtClean="0"/>
              <a:t>good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performance</a:t>
            </a:r>
            <a:endParaRPr lang="de-DE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2000" b="1" dirty="0" smtClean="0">
                <a:solidFill>
                  <a:schemeClr val="bg1">
                    <a:lumMod val="50000"/>
                  </a:schemeClr>
                </a:solidFill>
              </a:rPr>
              <a:t>Moderate complexity</a:t>
            </a:r>
            <a:r>
              <a:rPr lang="en-DE" sz="2000" dirty="0" smtClean="0">
                <a:solidFill>
                  <a:schemeClr val="bg1">
                    <a:lumMod val="50000"/>
                  </a:schemeClr>
                </a:solidFill>
              </a:rPr>
              <a:t> sufficient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DE" sz="2000" dirty="0" smtClean="0">
                <a:solidFill>
                  <a:schemeClr val="bg1">
                    <a:lumMod val="50000"/>
                  </a:schemeClr>
                </a:solidFill>
              </a:rPr>
              <a:t>Depth &gt;32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DE" sz="2000" dirty="0" smtClean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de-DE" sz="2000" dirty="0" smtClean="0">
                <a:solidFill>
                  <a:schemeClr val="bg1">
                    <a:lumMod val="50000"/>
                  </a:schemeClr>
                </a:solidFill>
              </a:rPr>
              <a:t>s</a:t>
            </a:r>
            <a:r>
              <a:rPr lang="en-DE" sz="2000" dirty="0" smtClean="0">
                <a:solidFill>
                  <a:schemeClr val="bg1">
                    <a:lumMod val="50000"/>
                  </a:schemeClr>
                </a:solidFill>
              </a:rPr>
              <a:t>timators &gt;</a:t>
            </a:r>
            <a:r>
              <a:rPr lang="de-DE" sz="2000" dirty="0" smtClean="0">
                <a:solidFill>
                  <a:schemeClr val="bg1">
                    <a:lumMod val="50000"/>
                  </a:schemeClr>
                </a:solidFill>
              </a:rPr>
              <a:t>32</a:t>
            </a:r>
            <a:r>
              <a:rPr lang="en-DE" sz="20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à"/>
            </a:pPr>
            <a:r>
              <a:rPr lang="en-DE" sz="2000" dirty="0" smtClean="0">
                <a:solidFill>
                  <a:schemeClr val="bg1">
                    <a:lumMod val="50000"/>
                  </a:schemeClr>
                </a:solidFill>
              </a:rPr>
              <a:t>diminishing returns</a:t>
            </a:r>
            <a:endParaRPr lang="de-DE" sz="20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 err="1" smtClean="0">
                <a:solidFill>
                  <a:schemeClr val="bg1">
                    <a:lumMod val="50000"/>
                  </a:schemeClr>
                </a:solidFill>
              </a:rPr>
              <a:t>Downsampled</a:t>
            </a:r>
            <a:r>
              <a:rPr lang="de-DE" sz="2000" b="1" dirty="0" smtClean="0">
                <a:solidFill>
                  <a:schemeClr val="bg1">
                    <a:lumMod val="50000"/>
                  </a:schemeClr>
                </a:solidFill>
              </a:rPr>
              <a:t> Country</a:t>
            </a:r>
            <a:r>
              <a:rPr lang="de-DE" sz="2000" dirty="0" smtClean="0">
                <a:solidFill>
                  <a:schemeClr val="bg1">
                    <a:lumMod val="50000"/>
                  </a:schemeClr>
                </a:solidFill>
              </a:rPr>
              <a:t> Input</a:t>
            </a:r>
          </a:p>
          <a:p>
            <a:pPr lvl="1"/>
            <a:r>
              <a:rPr lang="en-DE" sz="1800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de-DE" sz="1800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de-DE" sz="1800" b="1" dirty="0" err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S</a:t>
            </a:r>
            <a:r>
              <a:rPr lang="de-DE" sz="1800" b="1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imilar</a:t>
            </a:r>
            <a:r>
              <a:rPr lang="de-DE" sz="1800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de-DE" sz="1800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to</a:t>
            </a:r>
            <a:r>
              <a:rPr lang="de-DE" sz="1800" dirty="0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individual </a:t>
            </a:r>
            <a:r>
              <a:rPr lang="de-DE" sz="1800" dirty="0" err="1" smtClean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models</a:t>
            </a:r>
            <a:endParaRPr lang="en-DE" sz="18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5183188" y="2787239"/>
            <a:ext cx="6222428" cy="9809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295322" y="4878010"/>
            <a:ext cx="3827872" cy="1208485"/>
            <a:chOff x="3961230" y="1690688"/>
            <a:chExt cx="3827872" cy="1208485"/>
          </a:xfrm>
        </p:grpSpPr>
        <p:sp>
          <p:nvSpPr>
            <p:cNvPr id="14" name="Rounded Rectangle 13"/>
            <p:cNvSpPr/>
            <p:nvPr/>
          </p:nvSpPr>
          <p:spPr>
            <a:xfrm>
              <a:off x="4152292" y="1690688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b="1" dirty="0" smtClean="0"/>
                <a:t>Distinct Communities </a:t>
              </a:r>
            </a:p>
            <a:p>
              <a:pPr algn="ctr"/>
              <a:r>
                <a:rPr lang="en-DE" dirty="0"/>
                <a:t>(</a:t>
              </a:r>
              <a:r>
                <a:rPr lang="en-DE" dirty="0" smtClean="0"/>
                <a:t>by design)</a:t>
              </a:r>
              <a:endParaRPr lang="en-US" dirty="0"/>
            </a:p>
          </p:txBody>
        </p:sp>
        <p:pic>
          <p:nvPicPr>
            <p:cNvPr id="15" name="Picture 2" descr="https://noto-website-2.storage.googleapis.com/emoji/emoji_u1f516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1230" y="1825625"/>
              <a:ext cx="1024681" cy="964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/>
          <p:cNvGrpSpPr/>
          <p:nvPr/>
        </p:nvGrpSpPr>
        <p:grpSpPr>
          <a:xfrm>
            <a:off x="4254627" y="4864357"/>
            <a:ext cx="3774185" cy="1208485"/>
            <a:chOff x="4254627" y="4731008"/>
            <a:chExt cx="3774185" cy="1208485"/>
          </a:xfrm>
        </p:grpSpPr>
        <p:sp>
          <p:nvSpPr>
            <p:cNvPr id="17" name="Rounded Rectangle 16"/>
            <p:cNvSpPr/>
            <p:nvPr/>
          </p:nvSpPr>
          <p:spPr>
            <a:xfrm>
              <a:off x="4392002" y="4731008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User </a:t>
              </a:r>
              <a:r>
                <a:rPr lang="de-DE" b="1" dirty="0" err="1" smtClean="0"/>
                <a:t>behavior</a:t>
              </a:r>
              <a:r>
                <a:rPr lang="de-DE" b="1" dirty="0" smtClean="0"/>
                <a:t> </a:t>
              </a:r>
              <a:r>
                <a:rPr lang="de-DE" b="1" dirty="0" err="1" smtClean="0"/>
                <a:t>similar</a:t>
              </a:r>
              <a:endParaRPr lang="de-DE" b="1" dirty="0" smtClean="0"/>
            </a:p>
            <a:p>
              <a:pPr algn="ctr"/>
              <a:r>
                <a:rPr lang="de-DE" dirty="0" err="1" smtClean="0"/>
                <a:t>wrt</a:t>
              </a:r>
              <a:r>
                <a:rPr lang="de-DE" dirty="0" smtClean="0"/>
                <a:t> </a:t>
              </a:r>
              <a:r>
                <a:rPr lang="de-DE" dirty="0" err="1" smtClean="0"/>
                <a:t>Lifetime</a:t>
              </a:r>
              <a:endParaRPr lang="en-US" dirty="0"/>
            </a:p>
          </p:txBody>
        </p:sp>
        <p:pic>
          <p:nvPicPr>
            <p:cNvPr id="18" name="Picture 4" descr="https://noto-website-2.storage.googleapis.com/emoji/emoji_u1f4a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4627" y="4841816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/>
          <p:cNvGrpSpPr/>
          <p:nvPr/>
        </p:nvGrpSpPr>
        <p:grpSpPr>
          <a:xfrm>
            <a:off x="11632113" y="2903303"/>
            <a:ext cx="369332" cy="1694688"/>
            <a:chOff x="4857431" y="3291840"/>
            <a:chExt cx="369332" cy="1694688"/>
          </a:xfrm>
        </p:grpSpPr>
        <p:cxnSp>
          <p:nvCxnSpPr>
            <p:cNvPr id="31" name="Straight Arrow Connector 30"/>
            <p:cNvCxnSpPr/>
            <p:nvPr/>
          </p:nvCxnSpPr>
          <p:spPr>
            <a:xfrm flipV="1">
              <a:off x="4864608" y="3291840"/>
              <a:ext cx="0" cy="1694688"/>
            </a:xfrm>
            <a:prstGeom prst="straightConnector1">
              <a:avLst/>
            </a:prstGeom>
            <a:ln w="28575">
              <a:solidFill>
                <a:schemeClr val="accent5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 rot="16200000">
              <a:off x="4659909" y="4011017"/>
              <a:ext cx="7643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 smtClean="0">
                  <a:solidFill>
                    <a:schemeClr val="accent5"/>
                  </a:solidFill>
                </a:rPr>
                <a:t>better</a:t>
              </a:r>
              <a:endParaRPr lang="en-US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227854" y="4872928"/>
            <a:ext cx="3636810" cy="1208485"/>
            <a:chOff x="8227854" y="4739579"/>
            <a:chExt cx="3636810" cy="1208485"/>
          </a:xfrm>
        </p:grpSpPr>
        <p:sp>
          <p:nvSpPr>
            <p:cNvPr id="20" name="Rounded Rectangle 19"/>
            <p:cNvSpPr/>
            <p:nvPr/>
          </p:nvSpPr>
          <p:spPr>
            <a:xfrm>
              <a:off x="8227854" y="4739579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i="1" dirty="0" smtClean="0"/>
                <a:t>Spoiler:</a:t>
              </a:r>
            </a:p>
            <a:p>
              <a:pPr algn="ctr"/>
              <a:r>
                <a:rPr lang="de-DE" dirty="0" smtClean="0"/>
                <a:t>The </a:t>
              </a:r>
              <a:r>
                <a:rPr lang="de-DE" b="1" dirty="0" smtClean="0"/>
                <a:t>same in DE</a:t>
              </a:r>
            </a:p>
            <a:p>
              <a:pPr algn="ctr"/>
              <a:r>
                <a:rPr lang="en-DE" dirty="0" smtClean="0"/>
                <a:t>…</a:t>
              </a:r>
              <a:r>
                <a:rPr lang="de-DE" dirty="0" smtClean="0"/>
                <a:t> </a:t>
              </a:r>
              <a:r>
                <a:rPr lang="de-DE" dirty="0" err="1" smtClean="0"/>
                <a:t>working</a:t>
              </a:r>
              <a:r>
                <a:rPr lang="de-DE" dirty="0" smtClean="0"/>
                <a:t> on </a:t>
              </a:r>
              <a:r>
                <a:rPr lang="de-DE" dirty="0" err="1" smtClean="0"/>
                <a:t>it!</a:t>
              </a:r>
              <a:endParaRPr lang="en-US" dirty="0"/>
            </a:p>
          </p:txBody>
        </p:sp>
        <p:pic>
          <p:nvPicPr>
            <p:cNvPr id="14338" name="Picture 2" descr="https://noto-website-2.storage.googleapis.com/emoji/emoji_u1f1e9_1f1ea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4239" y="4987930"/>
              <a:ext cx="767066" cy="721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TextBox 35"/>
          <p:cNvSpPr txBox="1"/>
          <p:nvPr/>
        </p:nvSpPr>
        <p:spPr>
          <a:xfrm>
            <a:off x="4029188" y="678138"/>
            <a:ext cx="6769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Regression: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   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How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long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will </a:t>
            </a:r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user</a:t>
            </a:r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>
                <a:solidFill>
                  <a:schemeClr val="accent2"/>
                </a:solidFill>
                <a:latin typeface="Consolas" panose="020B0609020204030204" pitchFamily="49" charset="0"/>
              </a:rPr>
              <a:t>x</a:t>
            </a:r>
            <a:r>
              <a:rPr lang="de-DE" dirty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stay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? [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minutes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]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029188" y="1067132"/>
            <a:ext cx="816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Classification</a:t>
            </a:r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: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How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long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will </a:t>
            </a:r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user</a:t>
            </a:r>
            <a:r>
              <a:rPr lang="de-DE" b="1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>
                <a:solidFill>
                  <a:schemeClr val="accent2"/>
                </a:solidFill>
                <a:latin typeface="Consolas" panose="020B0609020204030204" pitchFamily="49" charset="0"/>
              </a:rPr>
              <a:t>x</a:t>
            </a:r>
            <a:r>
              <a:rPr lang="de-DE" dirty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stay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in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discrete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 smtClean="0">
                <a:solidFill>
                  <a:schemeClr val="accent2"/>
                </a:solidFill>
                <a:latin typeface="Consolas" panose="020B0609020204030204" pitchFamily="49" charset="0"/>
              </a:rPr>
              <a:t>measures</a:t>
            </a:r>
            <a:r>
              <a:rPr lang="de-DE" dirty="0" smtClean="0">
                <a:solidFill>
                  <a:schemeClr val="accent2"/>
                </a:solidFill>
                <a:latin typeface="Consolas" panose="020B0609020204030204" pitchFamily="49" charset="0"/>
              </a:rPr>
              <a:t>?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29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6" grpId="0" uiExpand="1" build="p"/>
      <p:bldP spid="3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Generalization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72761" y="213097"/>
            <a:ext cx="6107114" cy="5998473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39788" y="1209890"/>
            <a:ext cx="4296092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Model </a:t>
            </a:r>
            <a:r>
              <a:rPr lang="de-DE" sz="2000" dirty="0" err="1" smtClean="0"/>
              <a:t>cross</a:t>
            </a:r>
            <a:r>
              <a:rPr lang="de-DE" sz="2000" dirty="0" smtClean="0"/>
              <a:t>-Community </a:t>
            </a:r>
            <a:r>
              <a:rPr lang="de-DE" sz="2000" dirty="0" err="1" smtClean="0"/>
              <a:t>Application</a:t>
            </a:r>
            <a:endParaRPr lang="de-DE" sz="2000" dirty="0" smtClean="0"/>
          </a:p>
          <a:p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997840" y="3289557"/>
            <a:ext cx="3774185" cy="1208485"/>
            <a:chOff x="5670997" y="4206889"/>
            <a:chExt cx="3774185" cy="1208485"/>
          </a:xfrm>
        </p:grpSpPr>
        <p:sp>
          <p:nvSpPr>
            <p:cNvPr id="9" name="Rounded Rectangle 8"/>
            <p:cNvSpPr/>
            <p:nvPr/>
          </p:nvSpPr>
          <p:spPr>
            <a:xfrm>
              <a:off x="5808372" y="4206889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Country Model</a:t>
              </a:r>
            </a:p>
            <a:p>
              <a:pPr algn="ctr"/>
              <a:r>
                <a:rPr lang="de-DE" b="1" dirty="0" err="1" smtClean="0"/>
                <a:t>generalizes</a:t>
              </a:r>
              <a:r>
                <a:rPr lang="de-DE" dirty="0" smtClean="0"/>
                <a:t> </a:t>
              </a:r>
              <a:r>
                <a:rPr lang="de-DE" dirty="0" err="1" smtClean="0"/>
                <a:t>best</a:t>
              </a:r>
              <a:endParaRPr lang="en-US" dirty="0"/>
            </a:p>
          </p:txBody>
        </p:sp>
        <p:pic>
          <p:nvPicPr>
            <p:cNvPr id="10" name="Picture 4" descr="https://noto-website-2.storage.googleapis.com/emoji/emoji_u1f4a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099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997840" y="4659026"/>
            <a:ext cx="3774185" cy="1208485"/>
            <a:chOff x="5670997" y="4159874"/>
            <a:chExt cx="3774185" cy="1208485"/>
          </a:xfrm>
        </p:grpSpPr>
        <p:sp>
          <p:nvSpPr>
            <p:cNvPr id="12" name="Rounded Rectangle 11"/>
            <p:cNvSpPr/>
            <p:nvPr/>
          </p:nvSpPr>
          <p:spPr>
            <a:xfrm>
              <a:off x="5808372" y="4159874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Country Model</a:t>
              </a:r>
            </a:p>
            <a:p>
              <a:pPr algn="ctr"/>
              <a:r>
                <a:rPr lang="de-DE" b="1" dirty="0" err="1" smtClean="0"/>
                <a:t>performs</a:t>
              </a:r>
              <a:r>
                <a:rPr lang="de-DE" dirty="0" smtClean="0"/>
                <a:t> </a:t>
              </a:r>
              <a:r>
                <a:rPr lang="de-DE" dirty="0" err="1" smtClean="0"/>
                <a:t>best</a:t>
              </a:r>
              <a:endParaRPr lang="en-US" dirty="0"/>
            </a:p>
          </p:txBody>
        </p:sp>
        <p:pic>
          <p:nvPicPr>
            <p:cNvPr id="13" name="Picture 4" descr="https://noto-website-2.storage.googleapis.com/emoji/emoji_u1f4a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099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ctangle 13"/>
          <p:cNvSpPr/>
          <p:nvPr/>
        </p:nvSpPr>
        <p:spPr>
          <a:xfrm>
            <a:off x="9847580" y="264160"/>
            <a:ext cx="627380" cy="4470400"/>
          </a:xfrm>
          <a:prstGeom prst="rect">
            <a:avLst/>
          </a:prstGeom>
          <a:noFill/>
          <a:ln w="762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071361" y="264160"/>
            <a:ext cx="584199" cy="731520"/>
          </a:xfrm>
          <a:prstGeom prst="rect">
            <a:avLst/>
          </a:prstGeom>
          <a:noFill/>
          <a:ln w="762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655560" y="995680"/>
            <a:ext cx="543559" cy="731520"/>
          </a:xfrm>
          <a:prstGeom prst="rect">
            <a:avLst/>
          </a:prstGeom>
          <a:noFill/>
          <a:ln w="762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199120" y="1767840"/>
            <a:ext cx="548640" cy="731520"/>
          </a:xfrm>
          <a:prstGeom prst="rect">
            <a:avLst/>
          </a:prstGeom>
          <a:noFill/>
          <a:ln w="762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747760" y="2540000"/>
            <a:ext cx="584199" cy="731520"/>
          </a:xfrm>
          <a:prstGeom prst="rect">
            <a:avLst/>
          </a:prstGeom>
          <a:noFill/>
          <a:ln w="762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9263381" y="3271520"/>
            <a:ext cx="584199" cy="731520"/>
          </a:xfrm>
          <a:prstGeom prst="rect">
            <a:avLst/>
          </a:prstGeom>
          <a:noFill/>
          <a:ln w="762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997840" y="1920088"/>
            <a:ext cx="3774185" cy="1208485"/>
            <a:chOff x="5670997" y="4217049"/>
            <a:chExt cx="3774185" cy="1208485"/>
          </a:xfrm>
        </p:grpSpPr>
        <p:sp>
          <p:nvSpPr>
            <p:cNvPr id="22" name="Rounded Rectangle 21"/>
            <p:cNvSpPr/>
            <p:nvPr/>
          </p:nvSpPr>
          <p:spPr>
            <a:xfrm>
              <a:off x="5808372" y="4217049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 smtClean="0"/>
                <a:t>Bigger</a:t>
              </a:r>
              <a:r>
                <a:rPr lang="de-DE" dirty="0" smtClean="0"/>
                <a:t> </a:t>
              </a:r>
              <a:r>
                <a:rPr lang="de-DE" dirty="0" err="1" smtClean="0"/>
                <a:t>cities</a:t>
              </a:r>
              <a:endParaRPr lang="de-DE" dirty="0" smtClean="0"/>
            </a:p>
            <a:p>
              <a:pPr algn="ctr"/>
              <a:r>
                <a:rPr lang="de-DE" b="1" dirty="0" err="1" smtClean="0"/>
                <a:t>similar</a:t>
              </a:r>
              <a:endParaRPr lang="en-US" dirty="0"/>
            </a:p>
          </p:txBody>
        </p:sp>
        <p:pic>
          <p:nvPicPr>
            <p:cNvPr id="23" name="Picture 4" descr="https://noto-website-2.storage.googleapis.com/emoji/emoji_u1f4a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099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Rectangle 23"/>
          <p:cNvSpPr/>
          <p:nvPr/>
        </p:nvSpPr>
        <p:spPr>
          <a:xfrm>
            <a:off x="8199120" y="264160"/>
            <a:ext cx="1648460" cy="4470400"/>
          </a:xfrm>
          <a:prstGeom prst="rect">
            <a:avLst/>
          </a:prstGeom>
          <a:noFill/>
          <a:ln w="76200">
            <a:solidFill>
              <a:schemeClr val="accent5"/>
            </a:solidFill>
            <a:prstDash val="sysDash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c 24"/>
          <p:cNvSpPr/>
          <p:nvPr/>
        </p:nvSpPr>
        <p:spPr>
          <a:xfrm rot="10800000">
            <a:off x="5710937" y="3954678"/>
            <a:ext cx="2234184" cy="2133600"/>
          </a:xfrm>
          <a:prstGeom prst="arc">
            <a:avLst/>
          </a:prstGeom>
          <a:ln w="38100">
            <a:headEnd type="none" w="lg" len="lg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1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Feature Importances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53344" y="341249"/>
            <a:ext cx="5715695" cy="5724503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39788" y="1795272"/>
            <a:ext cx="4191841" cy="381158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err="1" smtClean="0"/>
              <a:t>We</a:t>
            </a:r>
            <a:r>
              <a:rPr lang="de-DE" sz="2000" dirty="0" smtClean="0"/>
              <a:t> </a:t>
            </a:r>
            <a:r>
              <a:rPr lang="de-DE" sz="2000" dirty="0" err="1" smtClean="0"/>
              <a:t>tested</a:t>
            </a:r>
            <a:r>
              <a:rPr lang="de-DE" sz="2000" dirty="0" smtClean="0"/>
              <a:t> lots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estimates</a:t>
            </a:r>
            <a:endParaRPr lang="de-DE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 smtClean="0"/>
              <a:t>Random </a:t>
            </a:r>
            <a:r>
              <a:rPr lang="de-DE" sz="2000" b="1" dirty="0" err="1" smtClean="0"/>
              <a:t>Forest</a:t>
            </a:r>
            <a:r>
              <a:rPr lang="de-DE" sz="2000" dirty="0" smtClean="0"/>
              <a:t> FI </a:t>
            </a:r>
            <a:r>
              <a:rPr lang="de-DE" sz="2000" dirty="0" err="1" smtClean="0"/>
              <a:t>here</a:t>
            </a:r>
            <a:endParaRPr lang="de-DE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1800" dirty="0" err="1" smtClean="0"/>
              <a:t>Gini-Coefficient</a:t>
            </a:r>
            <a:endParaRPr lang="de-DE" sz="18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1800" dirty="0" smtClean="0"/>
              <a:t>~ #</a:t>
            </a:r>
            <a:r>
              <a:rPr lang="de-DE" sz="1800" dirty="0" err="1" smtClean="0"/>
              <a:t>decisions</a:t>
            </a:r>
            <a:r>
              <a:rPr lang="de-DE" sz="1800" dirty="0" smtClean="0"/>
              <a:t> </a:t>
            </a:r>
            <a:r>
              <a:rPr lang="de-DE" sz="1800" dirty="0" err="1" smtClean="0"/>
              <a:t>involved</a:t>
            </a:r>
            <a:r>
              <a:rPr lang="de-DE" sz="1800" dirty="0"/>
              <a:t> </a:t>
            </a:r>
            <a:r>
              <a:rPr lang="de-DE" sz="1800" dirty="0" smtClean="0"/>
              <a:t>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 smtClean="0"/>
              <a:t>Spearman</a:t>
            </a:r>
            <a:r>
              <a:rPr lang="de-DE" sz="2000" dirty="0" smtClean="0"/>
              <a:t> - </a:t>
            </a:r>
            <a:r>
              <a:rPr lang="de-DE" sz="2000" dirty="0" err="1" smtClean="0"/>
              <a:t>Ranked</a:t>
            </a:r>
            <a:r>
              <a:rPr lang="de-DE" sz="2000" dirty="0" smtClean="0"/>
              <a:t> </a:t>
            </a:r>
            <a:r>
              <a:rPr lang="de-DE" sz="2000" dirty="0" err="1" smtClean="0"/>
              <a:t>Correlation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918813" y="3701066"/>
            <a:ext cx="3774185" cy="1208485"/>
            <a:chOff x="5670997" y="4217049"/>
            <a:chExt cx="3774185" cy="1208485"/>
          </a:xfrm>
        </p:grpSpPr>
        <p:sp>
          <p:nvSpPr>
            <p:cNvPr id="9" name="Rounded Rectangle 8"/>
            <p:cNvSpPr/>
            <p:nvPr/>
          </p:nvSpPr>
          <p:spPr>
            <a:xfrm>
              <a:off x="5808372" y="4217049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err="1" smtClean="0"/>
                <a:t>Smaller</a:t>
              </a:r>
              <a:r>
                <a:rPr lang="de-DE" dirty="0" smtClean="0"/>
                <a:t> &lt;&gt; </a:t>
              </a:r>
              <a:r>
                <a:rPr lang="de-DE" dirty="0" err="1" smtClean="0"/>
                <a:t>Bigger</a:t>
              </a:r>
              <a:r>
                <a:rPr lang="de-DE" dirty="0" smtClean="0"/>
                <a:t> </a:t>
              </a:r>
            </a:p>
            <a:p>
              <a:pPr algn="ctr"/>
              <a:r>
                <a:rPr lang="de-DE" dirty="0" smtClean="0"/>
                <a:t>Cities </a:t>
              </a:r>
              <a:r>
                <a:rPr lang="de-DE" b="1" dirty="0" err="1" smtClean="0"/>
                <a:t>similar</a:t>
              </a:r>
              <a:endParaRPr lang="en-US" dirty="0"/>
            </a:p>
          </p:txBody>
        </p:sp>
        <p:pic>
          <p:nvPicPr>
            <p:cNvPr id="10" name="Picture 4" descr="https://noto-website-2.storage.googleapis.com/emoji/emoji_u1f4a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099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Rectangle 10"/>
          <p:cNvSpPr/>
          <p:nvPr/>
        </p:nvSpPr>
        <p:spPr>
          <a:xfrm>
            <a:off x="7821168" y="1973720"/>
            <a:ext cx="1677416" cy="2256903"/>
          </a:xfrm>
          <a:prstGeom prst="rect">
            <a:avLst/>
          </a:prstGeom>
          <a:noFill/>
          <a:ln w="76200">
            <a:solidFill>
              <a:schemeClr val="accent5"/>
            </a:solidFill>
            <a:prstDash val="soli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918813" y="5002566"/>
            <a:ext cx="3774185" cy="1208485"/>
            <a:chOff x="5670997" y="4206889"/>
            <a:chExt cx="3774185" cy="1208485"/>
          </a:xfrm>
        </p:grpSpPr>
        <p:sp>
          <p:nvSpPr>
            <p:cNvPr id="13" name="Rounded Rectangle 12"/>
            <p:cNvSpPr/>
            <p:nvPr/>
          </p:nvSpPr>
          <p:spPr>
            <a:xfrm>
              <a:off x="5808372" y="4206889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Country Model</a:t>
              </a:r>
            </a:p>
            <a:p>
              <a:pPr algn="ctr"/>
              <a:r>
                <a:rPr lang="de-DE" b="1" dirty="0" err="1" smtClean="0"/>
                <a:t>slightly</a:t>
              </a:r>
              <a:r>
                <a:rPr lang="de-DE" b="1" dirty="0" smtClean="0"/>
                <a:t> different</a:t>
              </a:r>
            </a:p>
          </p:txBody>
        </p:sp>
        <p:pic>
          <p:nvPicPr>
            <p:cNvPr id="14" name="Picture 4" descr="https://noto-website-2.storage.googleapis.com/emoji/emoji_u1f4a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099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Rectangle 14"/>
          <p:cNvSpPr/>
          <p:nvPr/>
        </p:nvSpPr>
        <p:spPr>
          <a:xfrm>
            <a:off x="9498585" y="1973720"/>
            <a:ext cx="584199" cy="2256904"/>
          </a:xfrm>
          <a:prstGeom prst="rect">
            <a:avLst/>
          </a:prstGeom>
          <a:noFill/>
          <a:ln w="7620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09046" y="547949"/>
            <a:ext cx="1112122" cy="1425772"/>
          </a:xfrm>
          <a:prstGeom prst="rect">
            <a:avLst/>
          </a:prstGeom>
          <a:noFill/>
          <a:ln w="76200">
            <a:solidFill>
              <a:schemeClr val="accent5"/>
            </a:solidFill>
            <a:prstDash val="soli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16200000">
            <a:off x="8283758" y="3768034"/>
            <a:ext cx="752238" cy="1677417"/>
          </a:xfrm>
          <a:prstGeom prst="rect">
            <a:avLst/>
          </a:prstGeom>
          <a:noFill/>
          <a:ln w="7620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00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 smtClean="0"/>
              <a:t>Binary Classification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317683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In </a:t>
            </a:r>
            <a:r>
              <a:rPr lang="de-DE" sz="2000" b="1" dirty="0" err="1" smtClean="0"/>
              <a:t>practice</a:t>
            </a:r>
            <a:r>
              <a:rPr lang="de-DE" sz="2000" dirty="0" smtClean="0"/>
              <a:t> Focus on </a:t>
            </a:r>
            <a:r>
              <a:rPr lang="de-DE" sz="2000" b="1" dirty="0" err="1" smtClean="0"/>
              <a:t>smaller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Lifetimes</a:t>
            </a:r>
            <a:endParaRPr lang="de-DE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err="1" smtClean="0"/>
              <a:t>Ease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up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problem</a:t>
            </a:r>
            <a:endParaRPr lang="de-D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b="1" dirty="0" smtClean="0"/>
              <a:t>Baseline</a:t>
            </a:r>
            <a:r>
              <a:rPr lang="de-DE" sz="2000" dirty="0" smtClean="0"/>
              <a:t> </a:t>
            </a:r>
            <a:r>
              <a:rPr lang="de-DE" sz="2000" dirty="0" err="1" smtClean="0"/>
              <a:t>feature</a:t>
            </a:r>
            <a:r>
              <a:rPr lang="de-DE" sz="2000" dirty="0" smtClean="0"/>
              <a:t> </a:t>
            </a:r>
            <a:r>
              <a:rPr lang="de-DE" sz="2000" dirty="0" err="1" smtClean="0"/>
              <a:t>subset</a:t>
            </a:r>
            <a:r>
              <a:rPr lang="de-DE" sz="2000" dirty="0" smtClean="0"/>
              <a:t> </a:t>
            </a:r>
            <a:r>
              <a:rPr lang="de-DE" sz="2000" dirty="0" err="1" smtClean="0"/>
              <a:t>classification</a:t>
            </a:r>
            <a:endParaRPr lang="de-D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Deal </a:t>
            </a:r>
            <a:r>
              <a:rPr lang="de-DE" sz="2000" dirty="0" err="1" smtClean="0"/>
              <a:t>with</a:t>
            </a:r>
            <a:r>
              <a:rPr lang="de-DE" sz="2000" dirty="0" smtClean="0"/>
              <a:t> limited </a:t>
            </a:r>
            <a:r>
              <a:rPr lang="de-DE" sz="2000" dirty="0" err="1" smtClean="0"/>
              <a:t>information</a:t>
            </a:r>
            <a:endParaRPr lang="de-DE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/>
              <a:t>Limit </a:t>
            </a:r>
            <a:r>
              <a:rPr lang="de-DE" sz="2000" dirty="0" err="1" smtClean="0"/>
              <a:t>amount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data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472" y="1998957"/>
            <a:ext cx="8034528" cy="37818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72025" y="1570610"/>
            <a:ext cx="5756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accent2"/>
                </a:solidFill>
                <a:latin typeface="Consolas" panose="020B0609020204030204" pitchFamily="49" charset="0"/>
              </a:rPr>
              <a:t>Does</a:t>
            </a:r>
            <a:r>
              <a:rPr lang="de-DE" dirty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>
                <a:solidFill>
                  <a:schemeClr val="accent2"/>
                </a:solidFill>
                <a:latin typeface="Consolas" panose="020B0609020204030204" pitchFamily="49" charset="0"/>
              </a:rPr>
              <a:t>user</a:t>
            </a:r>
            <a:r>
              <a:rPr lang="de-DE" dirty="0">
                <a:solidFill>
                  <a:schemeClr val="accent2"/>
                </a:solidFill>
                <a:latin typeface="Consolas" panose="020B0609020204030204" pitchFamily="49" charset="0"/>
              </a:rPr>
              <a:t> x </a:t>
            </a:r>
            <a:r>
              <a:rPr lang="de-DE" dirty="0" err="1">
                <a:solidFill>
                  <a:schemeClr val="accent2"/>
                </a:solidFill>
                <a:latin typeface="Consolas" panose="020B0609020204030204" pitchFamily="49" charset="0"/>
              </a:rPr>
              <a:t>quit</a:t>
            </a:r>
            <a:r>
              <a:rPr lang="de-DE" dirty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>
                <a:solidFill>
                  <a:schemeClr val="accent2"/>
                </a:solidFill>
                <a:latin typeface="Consolas" panose="020B0609020204030204" pitchFamily="49" charset="0"/>
              </a:rPr>
              <a:t>within</a:t>
            </a:r>
            <a:r>
              <a:rPr lang="de-DE" dirty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dirty="0" err="1">
                <a:solidFill>
                  <a:schemeClr val="accent2"/>
                </a:solidFill>
                <a:latin typeface="Consolas" panose="020B0609020204030204" pitchFamily="49" charset="0"/>
              </a:rPr>
              <a:t>the</a:t>
            </a:r>
            <a:r>
              <a:rPr lang="de-DE" dirty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next</a:t>
            </a:r>
            <a:r>
              <a:rPr lang="de-DE" b="1" dirty="0">
                <a:solidFill>
                  <a:schemeClr val="accent2"/>
                </a:solidFill>
                <a:latin typeface="Consolas" panose="020B0609020204030204" pitchFamily="49" charset="0"/>
              </a:rPr>
              <a:t> </a:t>
            </a:r>
            <a:r>
              <a:rPr lang="de-DE" b="1" dirty="0" err="1">
                <a:solidFill>
                  <a:schemeClr val="accent2"/>
                </a:solidFill>
                <a:latin typeface="Consolas" panose="020B0609020204030204" pitchFamily="49" charset="0"/>
              </a:rPr>
              <a:t>timespan</a:t>
            </a:r>
            <a:r>
              <a:rPr lang="de-DE" b="1" dirty="0">
                <a:solidFill>
                  <a:schemeClr val="accent2"/>
                </a:solidFill>
                <a:latin typeface="Consolas" panose="020B0609020204030204" pitchFamily="49" charset="0"/>
              </a:rPr>
              <a:t> t</a:t>
            </a:r>
            <a:r>
              <a:rPr lang="de-DE" dirty="0">
                <a:solidFill>
                  <a:schemeClr val="accent2"/>
                </a:solidFill>
                <a:latin typeface="Consolas" panose="020B0609020204030204" pitchFamily="49" charset="0"/>
              </a:rPr>
              <a:t>?</a:t>
            </a:r>
            <a:endParaRPr lang="en-US" dirty="0">
              <a:solidFill>
                <a:schemeClr val="accent2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39788" y="4904184"/>
            <a:ext cx="3774185" cy="1208485"/>
            <a:chOff x="5670997" y="4206889"/>
            <a:chExt cx="3774185" cy="1208485"/>
          </a:xfrm>
        </p:grpSpPr>
        <p:sp>
          <p:nvSpPr>
            <p:cNvPr id="10" name="Rounded Rectangle 9"/>
            <p:cNvSpPr/>
            <p:nvPr/>
          </p:nvSpPr>
          <p:spPr>
            <a:xfrm>
              <a:off x="5808372" y="4206889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i="1" dirty="0" err="1" smtClean="0"/>
                <a:t>very</a:t>
              </a:r>
              <a:r>
                <a:rPr lang="de-DE" b="1" dirty="0" smtClean="0"/>
                <a:t> promising</a:t>
              </a:r>
            </a:p>
            <a:p>
              <a:pPr algn="ctr"/>
              <a:r>
                <a:rPr lang="de-DE" dirty="0" err="1" smtClean="0"/>
                <a:t>Classification</a:t>
              </a:r>
              <a:r>
                <a:rPr lang="de-DE" dirty="0" smtClean="0"/>
                <a:t> </a:t>
              </a:r>
              <a:r>
                <a:rPr lang="de-DE" dirty="0" err="1" smtClean="0"/>
                <a:t>results</a:t>
              </a:r>
              <a:endParaRPr lang="en-US" dirty="0"/>
            </a:p>
          </p:txBody>
        </p:sp>
        <p:pic>
          <p:nvPicPr>
            <p:cNvPr id="11" name="Picture 4" descr="https://noto-website-2.storage.googleapis.com/emoji/emoji_u1f4a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099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229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Future Work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Feed Feature </a:t>
            </a:r>
            <a:r>
              <a:rPr lang="de-DE" dirty="0" err="1" smtClean="0"/>
              <a:t>Importances</a:t>
            </a:r>
            <a:r>
              <a:rPr lang="de-DE" dirty="0" smtClean="0"/>
              <a:t> back </a:t>
            </a:r>
            <a:r>
              <a:rPr lang="de-DE" dirty="0" err="1" smtClean="0"/>
              <a:t>into</a:t>
            </a:r>
            <a:r>
              <a:rPr lang="de-DE" dirty="0" smtClean="0"/>
              <a:t> </a:t>
            </a:r>
            <a:r>
              <a:rPr lang="de-DE" b="1" dirty="0" err="1" smtClean="0"/>
              <a:t>Empirical</a:t>
            </a:r>
            <a:r>
              <a:rPr lang="de-DE" b="1" dirty="0" smtClean="0"/>
              <a:t> Analysis</a:t>
            </a:r>
          </a:p>
          <a:p>
            <a:pPr marL="457200" lvl="1" indent="0">
              <a:buNone/>
            </a:pPr>
            <a:r>
              <a:rPr lang="en-DE" dirty="0" smtClean="0">
                <a:sym typeface="Wingdings" panose="05000000000000000000" pitchFamily="2" charset="2"/>
              </a:rPr>
              <a:t>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/>
              <a:t>Derive</a:t>
            </a:r>
            <a:r>
              <a:rPr lang="de-DE" dirty="0" smtClean="0"/>
              <a:t> </a:t>
            </a:r>
            <a:r>
              <a:rPr lang="de-DE" b="1" dirty="0" err="1" smtClean="0"/>
              <a:t>behavioral</a:t>
            </a:r>
            <a:r>
              <a:rPr lang="de-DE" b="1" dirty="0" smtClean="0"/>
              <a:t> </a:t>
            </a:r>
            <a:r>
              <a:rPr lang="de-DE" b="1" dirty="0" err="1" smtClean="0"/>
              <a:t>differences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</a:t>
            </a:r>
            <a:r>
              <a:rPr lang="de-DE" dirty="0" err="1" smtClean="0"/>
              <a:t>classification</a:t>
            </a:r>
            <a:r>
              <a:rPr lang="de-DE" dirty="0" smtClean="0"/>
              <a:t> </a:t>
            </a:r>
            <a:r>
              <a:rPr lang="de-DE" dirty="0" err="1" smtClean="0"/>
              <a:t>partitions</a:t>
            </a:r>
            <a:endParaRPr lang="de-DE" dirty="0" smtClean="0"/>
          </a:p>
          <a:p>
            <a:r>
              <a:rPr lang="de-DE" dirty="0" err="1" smtClean="0"/>
              <a:t>Expand</a:t>
            </a:r>
            <a:r>
              <a:rPr lang="de-DE" dirty="0" smtClean="0"/>
              <a:t> </a:t>
            </a:r>
            <a:r>
              <a:rPr lang="de-DE" dirty="0" err="1" smtClean="0"/>
              <a:t>evaluation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DE (</a:t>
            </a:r>
            <a:r>
              <a:rPr lang="de-DE" dirty="0" err="1" smtClean="0"/>
              <a:t>ongoing</a:t>
            </a:r>
            <a:r>
              <a:rPr lang="de-DE" dirty="0" smtClean="0"/>
              <a:t>)</a:t>
            </a:r>
          </a:p>
          <a:p>
            <a:r>
              <a:rPr lang="de-DE" dirty="0" err="1" smtClean="0"/>
              <a:t>Improve</a:t>
            </a:r>
            <a:r>
              <a:rPr lang="de-DE" dirty="0" smtClean="0"/>
              <a:t> </a:t>
            </a:r>
            <a:r>
              <a:rPr lang="de-DE" dirty="0" err="1" smtClean="0"/>
              <a:t>prediction</a:t>
            </a:r>
            <a:r>
              <a:rPr lang="de-DE" dirty="0" smtClean="0"/>
              <a:t> </a:t>
            </a:r>
            <a:r>
              <a:rPr lang="de-DE" dirty="0" err="1" smtClean="0"/>
              <a:t>leveraging</a:t>
            </a:r>
            <a:r>
              <a:rPr lang="de-DE" dirty="0" smtClean="0"/>
              <a:t> </a:t>
            </a:r>
            <a:r>
              <a:rPr lang="de-DE" b="1" dirty="0" err="1" smtClean="0"/>
              <a:t>deep</a:t>
            </a:r>
            <a:r>
              <a:rPr lang="de-DE" b="1" dirty="0" smtClean="0"/>
              <a:t>-NNs</a:t>
            </a:r>
          </a:p>
          <a:p>
            <a:r>
              <a:rPr lang="de-DE" dirty="0" smtClean="0"/>
              <a:t>Create 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b="1" dirty="0" smtClean="0"/>
              <a:t>ML-</a:t>
            </a:r>
            <a:r>
              <a:rPr lang="de-DE" b="1" dirty="0" err="1" smtClean="0"/>
              <a:t>projections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b="1" dirty="0" smtClean="0"/>
              <a:t>different </a:t>
            </a:r>
            <a:r>
              <a:rPr lang="de-DE" b="1" dirty="0" err="1" smtClean="0"/>
              <a:t>optimization</a:t>
            </a:r>
            <a:r>
              <a:rPr lang="de-DE" b="1" dirty="0" smtClean="0"/>
              <a:t> </a:t>
            </a:r>
            <a:r>
              <a:rPr lang="de-DE" b="1" dirty="0" err="1" smtClean="0"/>
              <a:t>targets</a:t>
            </a:r>
            <a:endParaRPr lang="de-DE" b="1" dirty="0" smtClean="0"/>
          </a:p>
          <a:p>
            <a:pPr marL="457200" lvl="1" indent="0">
              <a:buNone/>
            </a:pPr>
            <a:r>
              <a:rPr lang="en-DE" dirty="0" smtClean="0">
                <a:sym typeface="Wingdings" panose="05000000000000000000" pitchFamily="2" charset="2"/>
              </a:rPr>
              <a:t>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/>
              <a:t>Landscape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implicit</a:t>
            </a:r>
            <a:r>
              <a:rPr lang="de-DE" dirty="0" smtClean="0"/>
              <a:t> </a:t>
            </a:r>
            <a:r>
              <a:rPr lang="de-DE" dirty="0" err="1" smtClean="0"/>
              <a:t>community</a:t>
            </a:r>
            <a:r>
              <a:rPr lang="de-DE" dirty="0" smtClean="0"/>
              <a:t>-deltas </a:t>
            </a:r>
            <a:r>
              <a:rPr lang="de-DE" dirty="0" err="1" smtClean="0"/>
              <a:t>wrt</a:t>
            </a:r>
            <a:r>
              <a:rPr lang="de-DE" dirty="0" smtClean="0"/>
              <a:t> </a:t>
            </a:r>
            <a:r>
              <a:rPr lang="de-DE" dirty="0" err="1" smtClean="0"/>
              <a:t>various</a:t>
            </a:r>
            <a:r>
              <a:rPr lang="de-DE" dirty="0" smtClean="0"/>
              <a:t> </a:t>
            </a:r>
            <a:r>
              <a:rPr lang="de-DE" dirty="0" err="1" smtClean="0"/>
              <a:t>features</a:t>
            </a:r>
            <a:endParaRPr lang="de-DE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77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Conclusion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graphicFrame>
        <p:nvGraphicFramePr>
          <p:cNvPr id="8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5228159"/>
              </p:ext>
            </p:extLst>
          </p:nvPr>
        </p:nvGraphicFramePr>
        <p:xfrm>
          <a:off x="838200" y="1563497"/>
          <a:ext cx="410565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ontent Placeholder 5"/>
          <p:cNvSpPr txBox="1">
            <a:spLocks/>
          </p:cNvSpPr>
          <p:nvPr/>
        </p:nvSpPr>
        <p:spPr>
          <a:xfrm>
            <a:off x="5205984" y="1392397"/>
            <a:ext cx="6409944" cy="47110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 smtClean="0"/>
              <a:t>Off </a:t>
            </a:r>
            <a:r>
              <a:rPr lang="de-DE" b="1" dirty="0" err="1" smtClean="0"/>
              <a:t>the</a:t>
            </a:r>
            <a:r>
              <a:rPr lang="de-DE" b="1" dirty="0" smtClean="0"/>
              <a:t> </a:t>
            </a:r>
            <a:r>
              <a:rPr lang="de-DE" b="1" dirty="0" err="1" smtClean="0"/>
              <a:t>shelf</a:t>
            </a:r>
            <a:r>
              <a:rPr lang="de-DE" dirty="0" smtClean="0"/>
              <a:t> ML </a:t>
            </a:r>
            <a:r>
              <a:rPr lang="de-DE" dirty="0" err="1" smtClean="0"/>
              <a:t>methods</a:t>
            </a:r>
            <a:r>
              <a:rPr lang="de-DE" dirty="0" smtClean="0"/>
              <a:t> </a:t>
            </a:r>
            <a:r>
              <a:rPr lang="de-DE" b="1" dirty="0" err="1" smtClean="0"/>
              <a:t>work</a:t>
            </a:r>
            <a:r>
              <a:rPr lang="de-DE" b="1" dirty="0" smtClean="0"/>
              <a:t> </a:t>
            </a:r>
            <a:r>
              <a:rPr lang="de-DE" b="1" dirty="0" err="1" smtClean="0"/>
              <a:t>well</a:t>
            </a:r>
            <a:endParaRPr lang="de-DE" b="1" dirty="0" smtClean="0"/>
          </a:p>
          <a:p>
            <a:r>
              <a:rPr lang="de-DE" dirty="0" err="1" smtClean="0"/>
              <a:t>Scaling</a:t>
            </a:r>
            <a:r>
              <a:rPr lang="de-DE" dirty="0" smtClean="0"/>
              <a:t>/</a:t>
            </a:r>
            <a:r>
              <a:rPr lang="de-DE" dirty="0" err="1" smtClean="0"/>
              <a:t>Balancing</a:t>
            </a:r>
            <a:r>
              <a:rPr lang="de-DE" dirty="0" smtClean="0"/>
              <a:t> </a:t>
            </a:r>
            <a:r>
              <a:rPr lang="de-DE" dirty="0" err="1" smtClean="0"/>
              <a:t>does</a:t>
            </a:r>
            <a:r>
              <a:rPr lang="de-DE" dirty="0" smtClean="0"/>
              <a:t> not </a:t>
            </a:r>
            <a:r>
              <a:rPr lang="de-DE" dirty="0" err="1" smtClean="0"/>
              <a:t>improve</a:t>
            </a:r>
            <a:endParaRPr lang="de-DE" dirty="0" smtClean="0"/>
          </a:p>
          <a:p>
            <a:r>
              <a:rPr lang="de-DE" b="1" dirty="0" smtClean="0"/>
              <a:t>RF</a:t>
            </a:r>
            <a:r>
              <a:rPr lang="de-DE" dirty="0" smtClean="0"/>
              <a:t>/DT </a:t>
            </a:r>
            <a:r>
              <a:rPr lang="de-DE" dirty="0" err="1" smtClean="0"/>
              <a:t>perform</a:t>
            </a:r>
            <a:r>
              <a:rPr lang="de-DE" dirty="0" smtClean="0"/>
              <a:t> </a:t>
            </a:r>
            <a:r>
              <a:rPr lang="de-DE" dirty="0" err="1" smtClean="0"/>
              <a:t>best</a:t>
            </a:r>
            <a:endParaRPr lang="de-DE" dirty="0" smtClean="0"/>
          </a:p>
          <a:p>
            <a:endParaRPr lang="de-DE" sz="500" dirty="0" smtClean="0"/>
          </a:p>
          <a:p>
            <a:r>
              <a:rPr lang="de-DE" dirty="0" err="1" smtClean="0"/>
              <a:t>Tailored</a:t>
            </a:r>
            <a:r>
              <a:rPr lang="de-DE" dirty="0" smtClean="0"/>
              <a:t> </a:t>
            </a:r>
            <a:r>
              <a:rPr lang="de-DE" b="1" dirty="0" err="1" smtClean="0"/>
              <a:t>community</a:t>
            </a:r>
            <a:r>
              <a:rPr lang="de-DE" b="1" dirty="0" smtClean="0"/>
              <a:t> </a:t>
            </a:r>
            <a:r>
              <a:rPr lang="de-DE" b="1" dirty="0" err="1" smtClean="0"/>
              <a:t>models</a:t>
            </a:r>
            <a:r>
              <a:rPr lang="de-DE" dirty="0" smtClean="0"/>
              <a:t> do </a:t>
            </a:r>
            <a:r>
              <a:rPr lang="de-DE" b="1" dirty="0" smtClean="0"/>
              <a:t>not </a:t>
            </a:r>
            <a:r>
              <a:rPr lang="de-DE" dirty="0" err="1" smtClean="0"/>
              <a:t>perform</a:t>
            </a:r>
            <a:r>
              <a:rPr lang="de-DE" dirty="0" smtClean="0"/>
              <a:t> </a:t>
            </a:r>
            <a:r>
              <a:rPr lang="de-DE" b="1" dirty="0" err="1" smtClean="0"/>
              <a:t>better</a:t>
            </a:r>
            <a:r>
              <a:rPr lang="de-DE" b="1" dirty="0" smtClean="0"/>
              <a:t> </a:t>
            </a:r>
            <a:r>
              <a:rPr lang="de-DE" dirty="0" err="1" smtClean="0"/>
              <a:t>than</a:t>
            </a:r>
            <a:r>
              <a:rPr lang="de-DE" dirty="0" smtClean="0"/>
              <a:t> (</a:t>
            </a:r>
            <a:r>
              <a:rPr lang="de-DE" dirty="0" err="1" smtClean="0"/>
              <a:t>sampled</a:t>
            </a:r>
            <a:r>
              <a:rPr lang="de-DE" dirty="0" smtClean="0"/>
              <a:t>) </a:t>
            </a:r>
            <a:r>
              <a:rPr lang="de-DE" b="1" dirty="0" err="1" smtClean="0"/>
              <a:t>country</a:t>
            </a:r>
            <a:endParaRPr lang="de-DE" b="1" dirty="0" smtClean="0"/>
          </a:p>
          <a:p>
            <a:r>
              <a:rPr lang="de-DE" dirty="0" err="1" smtClean="0"/>
              <a:t>They</a:t>
            </a:r>
            <a:r>
              <a:rPr lang="de-DE" dirty="0" smtClean="0"/>
              <a:t> </a:t>
            </a:r>
            <a:r>
              <a:rPr lang="de-DE" b="1" dirty="0" err="1" smtClean="0"/>
              <a:t>generalize</a:t>
            </a:r>
            <a:r>
              <a:rPr lang="de-DE" dirty="0" smtClean="0"/>
              <a:t> </a:t>
            </a:r>
            <a:r>
              <a:rPr lang="de-DE" dirty="0" err="1" smtClean="0"/>
              <a:t>quite</a:t>
            </a:r>
            <a:r>
              <a:rPr lang="de-DE" dirty="0" smtClean="0"/>
              <a:t> </a:t>
            </a:r>
            <a:r>
              <a:rPr lang="de-DE" b="1" dirty="0" smtClean="0"/>
              <a:t>ok-</a:t>
            </a:r>
            <a:r>
              <a:rPr lang="de-DE" b="1" dirty="0" err="1" smtClean="0"/>
              <a:t>ish</a:t>
            </a:r>
            <a:r>
              <a:rPr lang="de-DE" dirty="0" smtClean="0"/>
              <a:t> </a:t>
            </a:r>
          </a:p>
          <a:p>
            <a:endParaRPr lang="de-DE" sz="500" dirty="0" smtClean="0"/>
          </a:p>
          <a:p>
            <a:r>
              <a:rPr lang="de-DE" dirty="0" err="1" smtClean="0">
                <a:sym typeface="Wingdings" panose="05000000000000000000" pitchFamily="2" charset="2"/>
              </a:rPr>
              <a:t>Despite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distinct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communities</a:t>
            </a:r>
            <a:endParaRPr lang="de-DE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b="1" dirty="0" err="1" smtClean="0">
                <a:sym typeface="Wingdings" panose="05000000000000000000" pitchFamily="2" charset="2"/>
              </a:rPr>
              <a:t>There</a:t>
            </a:r>
            <a:r>
              <a:rPr lang="de-DE" b="1" dirty="0" smtClean="0">
                <a:sym typeface="Wingdings" panose="05000000000000000000" pitchFamily="2" charset="2"/>
              </a:rPr>
              <a:t> </a:t>
            </a:r>
            <a:r>
              <a:rPr lang="de-DE" b="1" dirty="0" err="1" smtClean="0">
                <a:sym typeface="Wingdings" panose="05000000000000000000" pitchFamily="2" charset="2"/>
              </a:rPr>
              <a:t>is</a:t>
            </a:r>
            <a:r>
              <a:rPr lang="de-DE" b="1" dirty="0" smtClean="0">
                <a:sym typeface="Wingdings" panose="05000000000000000000" pitchFamily="2" charset="2"/>
              </a:rPr>
              <a:t> </a:t>
            </a:r>
            <a:r>
              <a:rPr lang="de-DE" b="1" dirty="0" err="1" smtClean="0">
                <a:sym typeface="Wingdings" panose="05000000000000000000" pitchFamily="2" charset="2"/>
              </a:rPr>
              <a:t>similarity</a:t>
            </a:r>
            <a:r>
              <a:rPr lang="de-DE" b="1" dirty="0" smtClean="0">
                <a:sym typeface="Wingdings" panose="05000000000000000000" pitchFamily="2" charset="2"/>
              </a:rPr>
              <a:t> </a:t>
            </a:r>
            <a:r>
              <a:rPr lang="de-DE" b="1" dirty="0" err="1" smtClean="0">
                <a:sym typeface="Wingdings" panose="05000000000000000000" pitchFamily="2" charset="2"/>
              </a:rPr>
              <a:t>wrt</a:t>
            </a:r>
            <a:r>
              <a:rPr lang="de-DE" b="1" dirty="0" smtClean="0">
                <a:sym typeface="Wingdings" panose="05000000000000000000" pitchFamily="2" charset="2"/>
              </a:rPr>
              <a:t> </a:t>
            </a:r>
            <a:r>
              <a:rPr lang="de-DE" b="1" dirty="0" err="1" smtClean="0">
                <a:sym typeface="Wingdings" panose="05000000000000000000" pitchFamily="2" charset="2"/>
              </a:rPr>
              <a:t>Lifetime</a:t>
            </a:r>
            <a:endParaRPr lang="de-DE" b="1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de-DE" dirty="0" smtClean="0"/>
              <a:t> </a:t>
            </a:r>
            <a:r>
              <a:rPr lang="de-DE" dirty="0" smtClean="0"/>
              <a:t>Models‘ </a:t>
            </a:r>
            <a:r>
              <a:rPr lang="de-DE" b="1" dirty="0" err="1" smtClean="0"/>
              <a:t>internals</a:t>
            </a:r>
            <a:r>
              <a:rPr lang="de-DE" dirty="0" smtClean="0"/>
              <a:t> also </a:t>
            </a:r>
            <a:r>
              <a:rPr lang="de-DE" b="1" dirty="0" err="1" smtClean="0"/>
              <a:t>work</a:t>
            </a:r>
            <a:r>
              <a:rPr lang="de-DE" b="1" dirty="0" smtClean="0"/>
              <a:t> </a:t>
            </a:r>
            <a:r>
              <a:rPr lang="de-DE" b="1" dirty="0" err="1" smtClean="0"/>
              <a:t>similarly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5925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pic>
        <p:nvPicPr>
          <p:cNvPr id="5" name="Picture 4" descr="Jodel - Hyperlocal Commun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40" y="2182403"/>
            <a:ext cx="3092321" cy="2531838"/>
          </a:xfrm>
          <a:prstGeom prst="rect">
            <a:avLst/>
          </a:prstGeom>
          <a:noFill/>
          <a:effectLst>
            <a:glow rad="63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/>
          <a:lstStyle/>
          <a:p>
            <a:r>
              <a:rPr lang="en-DE" dirty="0" smtClean="0"/>
              <a:t>Thanks!</a:t>
            </a:r>
            <a:endParaRPr lang="en-US" dirty="0"/>
          </a:p>
        </p:txBody>
      </p:sp>
      <p:sp>
        <p:nvSpPr>
          <p:cNvPr id="7" name="Subtitle 5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2225738"/>
          </a:xfrm>
        </p:spPr>
        <p:txBody>
          <a:bodyPr>
            <a:normAutofit/>
          </a:bodyPr>
          <a:lstStyle/>
          <a:p>
            <a:r>
              <a:rPr lang="en-DE" dirty="0" smtClean="0"/>
              <a:t>... now it is time for </a:t>
            </a:r>
            <a:r>
              <a:rPr lang="de-DE" dirty="0" err="1" smtClean="0"/>
              <a:t>discussions</a:t>
            </a:r>
            <a:r>
              <a:rPr lang="de-DE" dirty="0"/>
              <a:t>.</a:t>
            </a:r>
            <a:endParaRPr lang="en-US" dirty="0"/>
          </a:p>
        </p:txBody>
      </p:sp>
      <p:pic>
        <p:nvPicPr>
          <p:cNvPr id="8" name="Picture 2" descr="https://noto-website-2.storage.googleapis.com/emoji/emoji_u1f9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607" y="4542470"/>
            <a:ext cx="12954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noto-website-2.storage.googleapis.com/emoji/emoji_u1f91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428" y="4542471"/>
            <a:ext cx="12954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80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225040"/>
          </a:xfrm>
        </p:spPr>
        <p:txBody>
          <a:bodyPr>
            <a:normAutofit fontScale="90000"/>
          </a:bodyPr>
          <a:lstStyle/>
          <a:p>
            <a:r>
              <a:rPr lang="en-DE" dirty="0" smtClean="0"/>
              <a:t>User </a:t>
            </a:r>
            <a:br>
              <a:rPr lang="en-DE" dirty="0" smtClean="0"/>
            </a:br>
            <a:r>
              <a:rPr lang="en-DE" dirty="0" smtClean="0"/>
              <a:t>Ingress </a:t>
            </a:r>
            <a:br>
              <a:rPr lang="en-DE" dirty="0" smtClean="0"/>
            </a:br>
            <a:r>
              <a:rPr lang="en-DE" dirty="0" smtClean="0"/>
              <a:t>vs. </a:t>
            </a:r>
            <a:br>
              <a:rPr lang="en-DE" dirty="0" smtClean="0"/>
            </a:br>
            <a:r>
              <a:rPr lang="en-DE" dirty="0" smtClean="0"/>
              <a:t>Egress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21" y="66978"/>
            <a:ext cx="8374958" cy="604569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04267" y="4043034"/>
            <a:ext cx="3774185" cy="1208485"/>
            <a:chOff x="5670997" y="4159874"/>
            <a:chExt cx="3774185" cy="1208485"/>
          </a:xfrm>
        </p:grpSpPr>
        <p:sp>
          <p:nvSpPr>
            <p:cNvPr id="8" name="Rounded Rectangle 7"/>
            <p:cNvSpPr/>
            <p:nvPr/>
          </p:nvSpPr>
          <p:spPr>
            <a:xfrm>
              <a:off x="5808372" y="4159874"/>
              <a:ext cx="3636810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dirty="0" smtClean="0"/>
                <a:t>Overall:</a:t>
              </a:r>
            </a:p>
            <a:p>
              <a:pPr algn="ctr"/>
              <a:r>
                <a:rPr lang="en-US" b="1" dirty="0" smtClean="0"/>
                <a:t>S</a:t>
              </a:r>
              <a:r>
                <a:rPr lang="en-DE" b="1" dirty="0" smtClean="0"/>
                <a:t>hort timeframes</a:t>
              </a:r>
              <a:endParaRPr lang="en-US" b="1" dirty="0"/>
            </a:p>
          </p:txBody>
        </p:sp>
        <p:pic>
          <p:nvPicPr>
            <p:cNvPr id="9" name="Picture 4" descr="https://noto-website-2.storage.googleapis.com/emoji/emoji_u1f4a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099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858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Random </a:t>
            </a:r>
            <a:r>
              <a:rPr lang="de-DE" dirty="0" err="1" smtClean="0"/>
              <a:t>Forest</a:t>
            </a:r>
            <a:r>
              <a:rPr lang="de-DE" dirty="0" smtClean="0"/>
              <a:t> </a:t>
            </a:r>
            <a:r>
              <a:rPr lang="en-DE" dirty="0" smtClean="0"/>
              <a:t>–</a:t>
            </a:r>
            <a:r>
              <a:rPr lang="de-DE" dirty="0" smtClean="0"/>
              <a:t> Feature </a:t>
            </a:r>
            <a:r>
              <a:rPr lang="de-DE" dirty="0" err="1" smtClean="0"/>
              <a:t>Subset</a:t>
            </a:r>
            <a:r>
              <a:rPr lang="de-DE" dirty="0" smtClean="0"/>
              <a:t> Analysis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9861" y="1456944"/>
            <a:ext cx="10118003" cy="477794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60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Random </a:t>
            </a:r>
            <a:r>
              <a:rPr lang="de-DE" dirty="0" err="1" smtClean="0"/>
              <a:t>Forest</a:t>
            </a:r>
            <a:r>
              <a:rPr lang="de-DE" dirty="0" smtClean="0"/>
              <a:t> -  </a:t>
            </a:r>
            <a:r>
              <a:rPr lang="de-DE" dirty="0" err="1" smtClean="0"/>
              <a:t>Complexity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9203" y="1475232"/>
            <a:ext cx="9133622" cy="4701731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0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Random </a:t>
            </a:r>
            <a:r>
              <a:rPr lang="de-DE" dirty="0" err="1" smtClean="0"/>
              <a:t>Forest</a:t>
            </a:r>
            <a:r>
              <a:rPr lang="de-DE" dirty="0" smtClean="0"/>
              <a:t> </a:t>
            </a:r>
            <a:r>
              <a:rPr lang="en-DE" dirty="0" smtClean="0"/>
              <a:t>–</a:t>
            </a:r>
            <a:r>
              <a:rPr lang="de-DE" dirty="0" smtClean="0"/>
              <a:t> (</a:t>
            </a:r>
            <a:r>
              <a:rPr lang="de-DE" dirty="0" err="1" smtClean="0"/>
              <a:t>Sampled</a:t>
            </a:r>
            <a:r>
              <a:rPr lang="de-DE" dirty="0" smtClean="0"/>
              <a:t>) Country Model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8818" y="2250846"/>
            <a:ext cx="8260796" cy="3086367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14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Empirical</a:t>
            </a:r>
            <a:r>
              <a:rPr lang="de-DE" dirty="0" smtClean="0"/>
              <a:t> Feedback 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7398" y="51701"/>
            <a:ext cx="6126970" cy="6144629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de-DE" sz="2000" dirty="0" err="1" smtClean="0"/>
              <a:t>most</a:t>
            </a:r>
            <a:r>
              <a:rPr lang="de-DE" sz="2000" dirty="0" smtClean="0"/>
              <a:t> </a:t>
            </a:r>
            <a:r>
              <a:rPr lang="de-DE" sz="2000" dirty="0" err="1" smtClean="0"/>
              <a:t>important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11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160" y="290125"/>
            <a:ext cx="9076840" cy="55788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387600"/>
          </a:xfrm>
        </p:spPr>
        <p:txBody>
          <a:bodyPr>
            <a:noAutofit/>
          </a:bodyPr>
          <a:lstStyle/>
          <a:p>
            <a:r>
              <a:rPr lang="en-DE" dirty="0" smtClean="0"/>
              <a:t>User </a:t>
            </a:r>
            <a:br>
              <a:rPr lang="en-DE" dirty="0" smtClean="0"/>
            </a:br>
            <a:r>
              <a:rPr lang="en-DE" dirty="0" smtClean="0"/>
              <a:t>Ingress / </a:t>
            </a:r>
            <a:br>
              <a:rPr lang="en-DE" dirty="0" smtClean="0"/>
            </a:br>
            <a:r>
              <a:rPr lang="en-DE" dirty="0" smtClean="0"/>
              <a:t>Egress </a:t>
            </a:r>
            <a:br>
              <a:rPr lang="en-DE" dirty="0" smtClean="0"/>
            </a:br>
            <a:r>
              <a:rPr lang="en-DE" dirty="0" smtClean="0"/>
              <a:t>&amp; Lifetime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8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Example</a:t>
            </a:r>
            <a:r>
              <a:rPr lang="de-DE" dirty="0" smtClean="0"/>
              <a:t> ML </a:t>
            </a:r>
            <a:r>
              <a:rPr lang="de-DE" dirty="0" err="1" smtClean="0"/>
              <a:t>Results</a:t>
            </a:r>
            <a:r>
              <a:rPr lang="de-DE" dirty="0" smtClean="0"/>
              <a:t> - </a:t>
            </a:r>
            <a:r>
              <a:rPr lang="de-DE" dirty="0" err="1" smtClean="0"/>
              <a:t>Jeddah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752" y="1944624"/>
            <a:ext cx="11621842" cy="427905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14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48" y="910558"/>
            <a:ext cx="5744976" cy="52900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448" y="237744"/>
            <a:ext cx="3932237" cy="1600200"/>
          </a:xfrm>
        </p:spPr>
        <p:txBody>
          <a:bodyPr/>
          <a:lstStyle/>
          <a:p>
            <a:r>
              <a:rPr lang="de-DE" dirty="0" smtClean="0"/>
              <a:t>Features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Understanding &amp; Predicting User Lifetime with Machine Learning </a:t>
            </a:r>
            <a:endParaRPr lang="en-DE" smtClean="0"/>
          </a:p>
          <a:p>
            <a:r>
              <a:rPr lang="en-US" smtClean="0"/>
              <a:t>in an Anonymous Location-Based Social Network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483" y="-73713"/>
            <a:ext cx="5312954" cy="693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1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TU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01A0C8"/>
      </a:accent1>
      <a:accent2>
        <a:srgbClr val="D20183"/>
      </a:accent2>
      <a:accent3>
        <a:srgbClr val="83D21F"/>
      </a:accent3>
      <a:accent4>
        <a:srgbClr val="014FA1"/>
      </a:accent4>
      <a:accent5>
        <a:srgbClr val="00A032"/>
      </a:accent5>
      <a:accent6>
        <a:srgbClr val="FF9909"/>
      </a:accent6>
      <a:hlink>
        <a:srgbClr val="01A0C8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2835</TotalTime>
  <Words>1758</Words>
  <Application>Microsoft Office PowerPoint</Application>
  <PresentationFormat>Widescreen</PresentationFormat>
  <Paragraphs>419</Paragraphs>
  <Slides>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Arial Unicode MS</vt:lpstr>
      <vt:lpstr>Calibri</vt:lpstr>
      <vt:lpstr>Calibri Light</vt:lpstr>
      <vt:lpstr>Consolas</vt:lpstr>
      <vt:lpstr>Wingdings</vt:lpstr>
      <vt:lpstr>Office Theme</vt:lpstr>
      <vt:lpstr> Understanding &amp; Predicting  User Lifetime </vt:lpstr>
      <vt:lpstr>Motivation - User Lifetime Prediction</vt:lpstr>
      <vt:lpstr>(Lots of) Related Work</vt:lpstr>
      <vt:lpstr>Jodel App</vt:lpstr>
      <vt:lpstr>Used Dataset</vt:lpstr>
      <vt:lpstr>Optimization Target: User Lifetime  – Population &amp; Discretization</vt:lpstr>
      <vt:lpstr>Research Questions</vt:lpstr>
      <vt:lpstr>This Talk’s Structure &amp; Pipeline</vt:lpstr>
      <vt:lpstr>Domain specific Feature Engineering</vt:lpstr>
      <vt:lpstr>Machine Learning - Details</vt:lpstr>
      <vt:lpstr>Tool  Grid-Search</vt:lpstr>
      <vt:lpstr>Invidual Community Models</vt:lpstr>
      <vt:lpstr>Generalization</vt:lpstr>
      <vt:lpstr>Feature Importances</vt:lpstr>
      <vt:lpstr>Binary Classification</vt:lpstr>
      <vt:lpstr>Future Work</vt:lpstr>
      <vt:lpstr>Conclusion</vt:lpstr>
      <vt:lpstr>Thanks!</vt:lpstr>
      <vt:lpstr>User  Ingress  vs.  Egress</vt:lpstr>
      <vt:lpstr>Random Forest – Feature Subset Analysis</vt:lpstr>
      <vt:lpstr>Random Forest -  Complexity</vt:lpstr>
      <vt:lpstr>Random Forest – (Sampled) Country Model</vt:lpstr>
      <vt:lpstr>Empirical Feedback </vt:lpstr>
      <vt:lpstr>User  Ingress /  Egress  &amp; Lifetime</vt:lpstr>
      <vt:lpstr>Example ML Results - Jeddah</vt:lpstr>
      <vt:lpstr>Features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&amp; Predicting User Lifetime</dc:title>
  <dc:creator>Helge Reelfs</dc:creator>
  <cp:lastModifiedBy>Helge Reelfs</cp:lastModifiedBy>
  <cp:revision>341</cp:revision>
  <dcterms:created xsi:type="dcterms:W3CDTF">2021-04-10T14:48:32Z</dcterms:created>
  <dcterms:modified xsi:type="dcterms:W3CDTF">2021-04-12T21:06:20Z</dcterms:modified>
</cp:coreProperties>
</file>